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12" r:id="rId2"/>
    <p:sldMasterId id="2147483711" r:id="rId3"/>
  </p:sldMasterIdLst>
  <p:notesMasterIdLst>
    <p:notesMasterId r:id="rId6"/>
  </p:notesMasterIdLst>
  <p:sldIdLst>
    <p:sldId id="271" r:id="rId4"/>
    <p:sldId id="276" r:id="rId5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249">
          <p15:clr>
            <a:srgbClr val="A4A3A4"/>
          </p15:clr>
        </p15:guide>
        <p15:guide id="3" pos="428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DBE9"/>
    <a:srgbClr val="96C8E9"/>
    <a:srgbClr val="08085C"/>
    <a:srgbClr val="60C3E2"/>
    <a:srgbClr val="A2B6F0"/>
    <a:srgbClr val="DAC9FB"/>
    <a:srgbClr val="BFA2F8"/>
    <a:srgbClr val="40B7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orient="horz" pos="3249"/>
        <p:guide pos="428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F8373-FE80-4200-B447-7357F11B694A}" type="datetimeFigureOut">
              <a:rPr lang="nl-NL" smtClean="0"/>
              <a:t>6-4-2021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FB731E-1EFC-4018-BB08-5514F2C429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5215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nl-N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B731E-1EFC-4018-BB08-5514F2C429E9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5541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4419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4DB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SER_Footer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49963"/>
            <a:ext cx="9144000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8" descr="SER_top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13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49275"/>
            <a:ext cx="82296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Miljoenennota</a:t>
            </a:r>
            <a:r>
              <a:rPr lang="en-US" dirty="0" smtClean="0"/>
              <a:t> 2020 </a:t>
            </a:r>
            <a:r>
              <a:rPr lang="en-US" dirty="0" err="1" smtClean="0"/>
              <a:t>en</a:t>
            </a:r>
            <a:r>
              <a:rPr lang="en-US" dirty="0" smtClean="0"/>
              <a:t> LLO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SZW</a:t>
            </a:r>
          </a:p>
          <a:p>
            <a:pPr lvl="0"/>
            <a:r>
              <a:rPr lang="nl-NL" smtClean="0"/>
              <a:t>- Duurzame inzetbaarheid en LLO</a:t>
            </a:r>
          </a:p>
          <a:p>
            <a:pPr lvl="0"/>
            <a:r>
              <a:rPr lang="nl-NL" smtClean="0"/>
              <a:t>Vanuit het pensioenakoord is € 10 miljoen per jaar structureel voor duurzamen inzetbaarheid en LLO. Vanaf 2020 ingezet via subsidieregeling.</a:t>
            </a:r>
          </a:p>
          <a:p>
            <a:pPr lvl="0"/>
            <a:r>
              <a:rPr lang="nl-NL" smtClean="0"/>
              <a:t>- STAP (Stimulans van de Arbeidsmarktpositie) wordt in 2021 voorbereid, dit vervangt de fiscal aftrek scholinguitgaven en gaat per 1 januari 2022 in.</a:t>
            </a:r>
          </a:p>
          <a:p>
            <a:pPr lvl="0"/>
            <a:r>
              <a:rPr lang="nl-NL" smtClean="0"/>
              <a:t>- Aan de SLIM-regeling (Stimuleringsregeling Leren en ontwikkelen in mkb-ondernemingen) wordt door coronacrisis een extra compartiment toegevoegd voor versterken van de leercultuur op de werkvloer van € 41,5 miljoen.</a:t>
            </a:r>
          </a:p>
          <a:p>
            <a:pPr lvl="0"/>
            <a:r>
              <a:rPr lang="nl-NL" smtClean="0"/>
              <a:t>- In 2020 is Nederland leert door gestart, als gevolg van corona wordt extra geïnvesteerd in scholing en ontwikkeling. De komende tijd is ruim € 91 milj</a:t>
            </a:r>
          </a:p>
          <a:p>
            <a:pPr lvl="0"/>
            <a:r>
              <a:rPr lang="nl-NL" smtClean="0"/>
              <a:t>en beschikbaar voor online scholing en ontwikkeladviezen. </a:t>
            </a:r>
          </a:p>
          <a:p>
            <a:pPr lvl="0"/>
            <a:endParaRPr lang="en-US" dirty="0" smtClean="0"/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457200" y="6453188"/>
            <a:ext cx="613092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nl-NL" sz="1200" dirty="0" smtClean="0"/>
              <a:t>September 2020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3453808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8085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8085C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8085C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8085C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8085C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08085C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08085C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08085C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08085C"/>
          </a:solidFill>
          <a:latin typeface="Verdana" pitchFamily="34" charset="0"/>
        </a:defRPr>
      </a:lvl9pPr>
    </p:titleStyle>
    <p:bodyStyle>
      <a:lvl1pPr marL="0" indent="0" algn="l" rtl="0" eaLnBrk="0" fontAlgn="base" hangingPunct="0">
        <a:spcBef>
          <a:spcPct val="20000"/>
        </a:spcBef>
        <a:spcAft>
          <a:spcPct val="0"/>
        </a:spcAft>
        <a:buClr>
          <a:srgbClr val="40B7DC"/>
        </a:buClr>
        <a:buFont typeface="Wingdings" pitchFamily="2" charset="2"/>
        <a:buNone/>
        <a:defRPr sz="1600" baseline="0">
          <a:solidFill>
            <a:srgbClr val="08085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40B7DC"/>
        </a:buClr>
        <a:buFont typeface="Arial" charset="0"/>
        <a:buChar char="-"/>
        <a:defRPr sz="1600">
          <a:solidFill>
            <a:srgbClr val="08085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40B7DC"/>
        </a:buClr>
        <a:buFont typeface="Arial" charset="0"/>
        <a:buChar char="-"/>
        <a:defRPr sz="1600">
          <a:solidFill>
            <a:srgbClr val="08085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40B7DC"/>
        </a:buClr>
        <a:buFont typeface="Arial" charset="0"/>
        <a:buChar char="-"/>
        <a:defRPr sz="1600">
          <a:solidFill>
            <a:srgbClr val="08085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40B7DC"/>
        </a:buClr>
        <a:buFont typeface="Arial" charset="0"/>
        <a:buChar char="-"/>
        <a:defRPr sz="1600">
          <a:solidFill>
            <a:srgbClr val="08085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40B7DC"/>
        </a:buClr>
        <a:buFont typeface="Arial" charset="0"/>
        <a:buChar char="-"/>
        <a:defRPr sz="1400">
          <a:solidFill>
            <a:srgbClr val="08085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40B7DC"/>
        </a:buClr>
        <a:buFont typeface="Arial" charset="0"/>
        <a:buChar char="-"/>
        <a:defRPr sz="1400">
          <a:solidFill>
            <a:srgbClr val="08085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40B7DC"/>
        </a:buClr>
        <a:buFont typeface="Arial" charset="0"/>
        <a:buChar char="-"/>
        <a:defRPr sz="1400">
          <a:solidFill>
            <a:srgbClr val="08085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40B7DC"/>
        </a:buClr>
        <a:buFont typeface="Arial" charset="0"/>
        <a:buChar char="-"/>
        <a:defRPr sz="1400">
          <a:solidFill>
            <a:srgbClr val="08085C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4DB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SER_Foot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49963"/>
            <a:ext cx="9144000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8" descr="SER_to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49275"/>
            <a:ext cx="82296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Miljoenennota</a:t>
            </a:r>
            <a:r>
              <a:rPr lang="en-US" dirty="0" smtClean="0"/>
              <a:t> 2020 </a:t>
            </a:r>
            <a:r>
              <a:rPr lang="en-US" dirty="0" err="1" smtClean="0"/>
              <a:t>en</a:t>
            </a:r>
            <a:r>
              <a:rPr lang="en-US" dirty="0" smtClean="0"/>
              <a:t> LLO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OCW</a:t>
            </a:r>
          </a:p>
          <a:p>
            <a:pPr lvl="0"/>
            <a:r>
              <a:rPr lang="en-US" dirty="0" smtClean="0"/>
              <a:t>- </a:t>
            </a:r>
            <a:r>
              <a:rPr lang="en-US" dirty="0" err="1" smtClean="0"/>
              <a:t>Voor</a:t>
            </a:r>
            <a:r>
              <a:rPr lang="en-US" dirty="0" smtClean="0"/>
              <a:t> het </a:t>
            </a:r>
            <a:r>
              <a:rPr lang="en-US" dirty="0" err="1" smtClean="0"/>
              <a:t>realiseren</a:t>
            </a:r>
            <a:r>
              <a:rPr lang="en-US" dirty="0" smtClean="0"/>
              <a:t> van </a:t>
            </a:r>
            <a:r>
              <a:rPr lang="en-US" dirty="0" err="1" smtClean="0"/>
              <a:t>randvoorwaarden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LLO is in 2021 is </a:t>
            </a:r>
            <a:r>
              <a:rPr lang="en-US" dirty="0" err="1" smtClean="0"/>
              <a:t>ruim</a:t>
            </a:r>
            <a:r>
              <a:rPr lang="en-US" dirty="0" smtClean="0"/>
              <a:t> € 10 </a:t>
            </a:r>
            <a:r>
              <a:rPr lang="en-US" dirty="0" err="1" smtClean="0"/>
              <a:t>miljoen</a:t>
            </a:r>
            <a:r>
              <a:rPr lang="en-US" dirty="0" smtClean="0"/>
              <a:t> </a:t>
            </a:r>
            <a:r>
              <a:rPr lang="en-US" dirty="0" err="1" smtClean="0"/>
              <a:t>beschikbaar</a:t>
            </a:r>
            <a:r>
              <a:rPr lang="en-US" dirty="0" smtClean="0"/>
              <a:t>. 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gebruikt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het </a:t>
            </a:r>
            <a:r>
              <a:rPr lang="en-US" dirty="0" err="1" smtClean="0"/>
              <a:t>ontwu</a:t>
            </a:r>
            <a:r>
              <a:rPr lang="en-US" dirty="0" smtClean="0"/>
              <a:t>=</a:t>
            </a:r>
            <a:r>
              <a:rPr lang="en-US" dirty="0" err="1" smtClean="0"/>
              <a:t>ikkelen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scholingsregister</a:t>
            </a:r>
            <a:r>
              <a:rPr lang="en-US" dirty="0" smtClean="0"/>
              <a:t> </a:t>
            </a:r>
            <a:r>
              <a:rPr lang="en-US" dirty="0" err="1" smtClean="0"/>
              <a:t>t.vb.v</a:t>
            </a:r>
            <a:r>
              <a:rPr lang="en-US" dirty="0" smtClean="0"/>
              <a:t>. van de STAP-</a:t>
            </a:r>
            <a:r>
              <a:rPr lang="en-US" dirty="0" err="1" smtClean="0"/>
              <a:t>regeling</a:t>
            </a:r>
            <a:r>
              <a:rPr lang="en-US" dirty="0" smtClean="0"/>
              <a:t>, </a:t>
            </a:r>
            <a:r>
              <a:rPr lang="en-US" dirty="0" err="1" smtClean="0"/>
              <a:t>flexibilisering</a:t>
            </a:r>
            <a:r>
              <a:rPr lang="en-US" dirty="0" smtClean="0"/>
              <a:t> van het </a:t>
            </a:r>
            <a:r>
              <a:rPr lang="en-US" dirty="0" err="1" smtClean="0"/>
              <a:t>mbo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het </a:t>
            </a:r>
            <a:r>
              <a:rPr lang="en-US" dirty="0" err="1" smtClean="0"/>
              <a:t>verkennen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landelijke</a:t>
            </a:r>
            <a:r>
              <a:rPr lang="en-US" dirty="0" smtClean="0"/>
              <a:t> </a:t>
            </a:r>
            <a:r>
              <a:rPr lang="en-US" dirty="0" err="1" smtClean="0"/>
              <a:t>scholingsportal</a:t>
            </a:r>
            <a:r>
              <a:rPr lang="en-US" dirty="0" smtClean="0"/>
              <a:t> (</a:t>
            </a:r>
            <a:r>
              <a:rPr lang="en-US" dirty="0" err="1" smtClean="0"/>
              <a:t>scholingsmogelijkheden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op </a:t>
            </a:r>
            <a:r>
              <a:rPr lang="en-US" dirty="0" err="1" smtClean="0"/>
              <a:t>termijn</a:t>
            </a:r>
            <a:r>
              <a:rPr lang="en-US" dirty="0" smtClean="0"/>
              <a:t> </a:t>
            </a:r>
            <a:r>
              <a:rPr lang="en-US" dirty="0" err="1" smtClean="0"/>
              <a:t>koppeling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financiële</a:t>
            </a:r>
            <a:r>
              <a:rPr lang="en-US" dirty="0" smtClean="0"/>
              <a:t> </a:t>
            </a:r>
            <a:r>
              <a:rPr lang="en-US" dirty="0" err="1" smtClean="0"/>
              <a:t>rechten</a:t>
            </a:r>
            <a:r>
              <a:rPr lang="en-US" dirty="0" smtClean="0"/>
              <a:t>).</a:t>
            </a:r>
          </a:p>
          <a:p>
            <a:pPr lvl="0"/>
            <a:r>
              <a:rPr lang="en-US" dirty="0" smtClean="0"/>
              <a:t>-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bijdrage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het </a:t>
            </a:r>
            <a:r>
              <a:rPr lang="en-US" dirty="0" err="1" smtClean="0"/>
              <a:t>Actieplan</a:t>
            </a:r>
            <a:r>
              <a:rPr lang="en-US" dirty="0" smtClean="0"/>
              <a:t> </a:t>
            </a:r>
            <a:r>
              <a:rPr lang="en-US" dirty="0" err="1" smtClean="0"/>
              <a:t>laaggeletterdheid</a:t>
            </a:r>
            <a:r>
              <a:rPr lang="en-US" dirty="0" smtClean="0"/>
              <a:t>/Tel </a:t>
            </a:r>
            <a:r>
              <a:rPr lang="en-US" dirty="0" err="1" smtClean="0"/>
              <a:t>mee</a:t>
            </a:r>
            <a:r>
              <a:rPr lang="en-US" dirty="0" smtClean="0"/>
              <a:t> met </a:t>
            </a:r>
            <a:r>
              <a:rPr lang="en-US" dirty="0" err="1" smtClean="0"/>
              <a:t>taal</a:t>
            </a:r>
            <a:r>
              <a:rPr lang="en-US" dirty="0" smtClean="0"/>
              <a:t> (OCW, SZW, VWS </a:t>
            </a:r>
            <a:r>
              <a:rPr lang="en-US" dirty="0" err="1" smtClean="0"/>
              <a:t>en</a:t>
            </a:r>
            <a:r>
              <a:rPr lang="en-US" dirty="0" smtClean="0"/>
              <a:t> BZK) </a:t>
            </a:r>
            <a:r>
              <a:rPr lang="en-US" dirty="0" err="1" smtClean="0"/>
              <a:t>stelt</a:t>
            </a:r>
            <a:r>
              <a:rPr lang="en-US" dirty="0" smtClean="0"/>
              <a:t> OCW € 21 </a:t>
            </a:r>
            <a:r>
              <a:rPr lang="en-US" dirty="0" err="1" smtClean="0"/>
              <a:t>miljoen</a:t>
            </a:r>
            <a:r>
              <a:rPr lang="en-US" dirty="0" smtClean="0"/>
              <a:t> </a:t>
            </a:r>
            <a:r>
              <a:rPr lang="en-US" dirty="0" err="1" smtClean="0"/>
              <a:t>beschikbaar</a:t>
            </a:r>
            <a:r>
              <a:rPr lang="en-US" dirty="0" smtClean="0"/>
              <a:t>.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deel</a:t>
            </a:r>
            <a:r>
              <a:rPr lang="en-US" dirty="0" smtClean="0"/>
              <a:t>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gebruikt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extra </a:t>
            </a:r>
            <a:r>
              <a:rPr lang="en-US" dirty="0" err="1" smtClean="0"/>
              <a:t>investeren</a:t>
            </a:r>
            <a:r>
              <a:rPr lang="en-US" dirty="0" smtClean="0"/>
              <a:t> door </a:t>
            </a:r>
            <a:r>
              <a:rPr lang="en-US" dirty="0" err="1" smtClean="0"/>
              <a:t>werkgevers</a:t>
            </a:r>
            <a:r>
              <a:rPr lang="en-US" dirty="0" smtClean="0"/>
              <a:t> </a:t>
            </a:r>
            <a:r>
              <a:rPr lang="en-US" dirty="0" err="1" smtClean="0"/>
              <a:t>subsidie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geven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het </a:t>
            </a:r>
            <a:r>
              <a:rPr lang="en-US" dirty="0" err="1" smtClean="0"/>
              <a:t>aanbieden</a:t>
            </a:r>
            <a:r>
              <a:rPr lang="en-US" dirty="0" smtClean="0"/>
              <a:t> van </a:t>
            </a:r>
            <a:r>
              <a:rPr lang="en-US" dirty="0" err="1" smtClean="0"/>
              <a:t>scholingsprogramma’s</a:t>
            </a:r>
            <a:r>
              <a:rPr lang="en-US" dirty="0" smtClean="0"/>
              <a:t> op </a:t>
            </a:r>
            <a:r>
              <a:rPr lang="en-US" dirty="0" err="1" smtClean="0"/>
              <a:t>basisvaardigheden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EZK</a:t>
            </a:r>
          </a:p>
          <a:p>
            <a:pPr lvl="0"/>
            <a:r>
              <a:rPr lang="en-US" dirty="0" smtClean="0"/>
              <a:t>-In 2021 </a:t>
            </a:r>
            <a:r>
              <a:rPr lang="en-US" dirty="0" err="1" smtClean="0"/>
              <a:t>wordt</a:t>
            </a:r>
            <a:r>
              <a:rPr lang="en-US" dirty="0" smtClean="0"/>
              <a:t> € 37,5 </a:t>
            </a:r>
            <a:r>
              <a:rPr lang="en-US" dirty="0" err="1" smtClean="0"/>
              <a:t>miljoen</a:t>
            </a:r>
            <a:r>
              <a:rPr lang="en-US" dirty="0" smtClean="0"/>
              <a:t> </a:t>
            </a:r>
            <a:r>
              <a:rPr lang="en-US" dirty="0" err="1" smtClean="0"/>
              <a:t>beschikbaar</a:t>
            </a:r>
            <a:r>
              <a:rPr lang="en-US" dirty="0" smtClean="0"/>
              <a:t> </a:t>
            </a:r>
            <a:r>
              <a:rPr lang="en-US" dirty="0" err="1" smtClean="0"/>
              <a:t>gesteld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intersectorale</a:t>
            </a:r>
            <a:r>
              <a:rPr lang="en-US" dirty="0" smtClean="0"/>
              <a:t> </a:t>
            </a:r>
            <a:r>
              <a:rPr lang="en-US" dirty="0" err="1" smtClean="0"/>
              <a:t>scholing</a:t>
            </a:r>
            <a:r>
              <a:rPr lang="en-US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> </a:t>
            </a:r>
            <a:r>
              <a:rPr lang="en-US" dirty="0" err="1" smtClean="0"/>
              <a:t>tekortberoepen</a:t>
            </a:r>
            <a:r>
              <a:rPr lang="en-US" dirty="0" smtClean="0"/>
              <a:t> in het </a:t>
            </a:r>
            <a:r>
              <a:rPr lang="en-US" dirty="0" err="1" smtClean="0"/>
              <a:t>mkb</a:t>
            </a:r>
            <a:r>
              <a:rPr lang="en-US" dirty="0" smtClean="0"/>
              <a:t> (10.000 </a:t>
            </a:r>
            <a:r>
              <a:rPr lang="en-US" dirty="0" err="1" smtClean="0"/>
              <a:t>trajecten</a:t>
            </a:r>
            <a:r>
              <a:rPr lang="en-US" dirty="0" smtClean="0"/>
              <a:t> </a:t>
            </a:r>
            <a:r>
              <a:rPr lang="en-US" dirty="0" err="1" smtClean="0"/>
              <a:t>subsidie</a:t>
            </a:r>
            <a:r>
              <a:rPr lang="en-US" dirty="0" smtClean="0"/>
              <a:t> van 50%). </a:t>
            </a:r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457200" y="6453188"/>
            <a:ext cx="613092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nl-NL" sz="1200" dirty="0" smtClean="0"/>
              <a:t>September 2020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1648049421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8085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8085C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8085C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8085C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8085C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08085C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08085C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08085C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08085C"/>
          </a:solidFill>
          <a:latin typeface="Verdana" pitchFamily="34" charset="0"/>
        </a:defRPr>
      </a:lvl9pPr>
    </p:titleStyle>
    <p:bodyStyle>
      <a:lvl1pPr marL="0" indent="0" algn="l" rtl="0" eaLnBrk="0" fontAlgn="base" hangingPunct="0">
        <a:spcBef>
          <a:spcPct val="20000"/>
        </a:spcBef>
        <a:spcAft>
          <a:spcPct val="0"/>
        </a:spcAft>
        <a:buClr>
          <a:srgbClr val="40B7DC"/>
        </a:buClr>
        <a:buFont typeface="Wingdings" pitchFamily="2" charset="2"/>
        <a:buNone/>
        <a:defRPr sz="1600" baseline="0">
          <a:solidFill>
            <a:srgbClr val="08085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40B7DC"/>
        </a:buClr>
        <a:buFont typeface="Arial" charset="0"/>
        <a:buChar char="-"/>
        <a:defRPr sz="1600">
          <a:solidFill>
            <a:srgbClr val="08085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40B7DC"/>
        </a:buClr>
        <a:buFont typeface="Arial" charset="0"/>
        <a:buChar char="-"/>
        <a:defRPr sz="1600">
          <a:solidFill>
            <a:srgbClr val="08085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40B7DC"/>
        </a:buClr>
        <a:buFont typeface="Arial" charset="0"/>
        <a:buChar char="-"/>
        <a:defRPr sz="1600">
          <a:solidFill>
            <a:srgbClr val="08085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40B7DC"/>
        </a:buClr>
        <a:buFont typeface="Arial" charset="0"/>
        <a:buChar char="-"/>
        <a:defRPr sz="1600">
          <a:solidFill>
            <a:srgbClr val="08085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40B7DC"/>
        </a:buClr>
        <a:buFont typeface="Arial" charset="0"/>
        <a:buChar char="-"/>
        <a:defRPr sz="1400">
          <a:solidFill>
            <a:srgbClr val="08085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40B7DC"/>
        </a:buClr>
        <a:buFont typeface="Arial" charset="0"/>
        <a:buChar char="-"/>
        <a:defRPr sz="1400">
          <a:solidFill>
            <a:srgbClr val="08085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40B7DC"/>
        </a:buClr>
        <a:buFont typeface="Arial" charset="0"/>
        <a:buChar char="-"/>
        <a:defRPr sz="1400">
          <a:solidFill>
            <a:srgbClr val="08085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40B7DC"/>
        </a:buClr>
        <a:buFont typeface="Arial" charset="0"/>
        <a:buChar char="-"/>
        <a:defRPr sz="1400">
          <a:solidFill>
            <a:srgbClr val="08085C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4DB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SER_Foot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49963"/>
            <a:ext cx="9144000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8" descr="SER_to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49275"/>
            <a:ext cx="82296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Aanvullend</a:t>
            </a:r>
            <a:r>
              <a:rPr lang="en-US" dirty="0" smtClean="0"/>
              <a:t> social </a:t>
            </a:r>
            <a:r>
              <a:rPr lang="en-US" dirty="0" err="1" smtClean="0"/>
              <a:t>pakket</a:t>
            </a:r>
            <a:r>
              <a:rPr lang="en-US" dirty="0" smtClean="0"/>
              <a:t> (brief SZW</a:t>
            </a:r>
            <a:br>
              <a:rPr lang="en-US" dirty="0" smtClean="0"/>
            </a:br>
            <a:r>
              <a:rPr lang="en-US" dirty="0" smtClean="0"/>
              <a:t>23 </a:t>
            </a:r>
            <a:r>
              <a:rPr lang="en-US" dirty="0" err="1" smtClean="0"/>
              <a:t>september</a:t>
            </a:r>
            <a:r>
              <a:rPr lang="en-US" dirty="0" smtClean="0"/>
              <a:t> 2020)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OCW</a:t>
            </a:r>
          </a:p>
          <a:p>
            <a:pPr lvl="0"/>
            <a:r>
              <a:rPr lang="en-US" dirty="0" smtClean="0"/>
              <a:t>- </a:t>
            </a:r>
            <a:r>
              <a:rPr lang="en-US" dirty="0" err="1" smtClean="0"/>
              <a:t>Voor</a:t>
            </a:r>
            <a:r>
              <a:rPr lang="en-US" dirty="0" smtClean="0"/>
              <a:t> het </a:t>
            </a:r>
            <a:r>
              <a:rPr lang="en-US" dirty="0" err="1" smtClean="0"/>
              <a:t>realiseren</a:t>
            </a:r>
            <a:r>
              <a:rPr lang="en-US" dirty="0" smtClean="0"/>
              <a:t> van </a:t>
            </a:r>
            <a:r>
              <a:rPr lang="en-US" dirty="0" err="1" smtClean="0"/>
              <a:t>randvoorwaarden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LLO is in 2021 is </a:t>
            </a:r>
            <a:r>
              <a:rPr lang="en-US" dirty="0" err="1" smtClean="0"/>
              <a:t>ruim</a:t>
            </a:r>
            <a:r>
              <a:rPr lang="en-US" dirty="0" smtClean="0"/>
              <a:t> € 10 </a:t>
            </a:r>
            <a:r>
              <a:rPr lang="en-US" dirty="0" err="1" smtClean="0"/>
              <a:t>miljoen</a:t>
            </a:r>
            <a:r>
              <a:rPr lang="en-US" dirty="0" smtClean="0"/>
              <a:t> </a:t>
            </a:r>
            <a:r>
              <a:rPr lang="en-US" dirty="0" err="1" smtClean="0"/>
              <a:t>beschikbaar</a:t>
            </a:r>
            <a:r>
              <a:rPr lang="en-US" dirty="0" smtClean="0"/>
              <a:t>. 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gebruikt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het </a:t>
            </a:r>
            <a:r>
              <a:rPr lang="en-US" dirty="0" err="1" smtClean="0"/>
              <a:t>ontwu</a:t>
            </a:r>
            <a:r>
              <a:rPr lang="en-US" dirty="0" smtClean="0"/>
              <a:t>=</a:t>
            </a:r>
            <a:r>
              <a:rPr lang="en-US" dirty="0" err="1" smtClean="0"/>
              <a:t>ikkelen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scholingsregister</a:t>
            </a:r>
            <a:r>
              <a:rPr lang="en-US" dirty="0" smtClean="0"/>
              <a:t> </a:t>
            </a:r>
            <a:r>
              <a:rPr lang="en-US" dirty="0" err="1" smtClean="0"/>
              <a:t>t.vb.v</a:t>
            </a:r>
            <a:r>
              <a:rPr lang="en-US" dirty="0" smtClean="0"/>
              <a:t>. van de STAP-</a:t>
            </a:r>
            <a:r>
              <a:rPr lang="en-US" dirty="0" err="1" smtClean="0"/>
              <a:t>regeling</a:t>
            </a:r>
            <a:r>
              <a:rPr lang="en-US" dirty="0" smtClean="0"/>
              <a:t>, </a:t>
            </a:r>
            <a:r>
              <a:rPr lang="en-US" dirty="0" err="1" smtClean="0"/>
              <a:t>flexibilisering</a:t>
            </a:r>
            <a:r>
              <a:rPr lang="en-US" dirty="0" smtClean="0"/>
              <a:t> van het </a:t>
            </a:r>
            <a:r>
              <a:rPr lang="en-US" dirty="0" err="1" smtClean="0"/>
              <a:t>mbo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het </a:t>
            </a:r>
            <a:r>
              <a:rPr lang="en-US" dirty="0" err="1" smtClean="0"/>
              <a:t>verkennen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landelijke</a:t>
            </a:r>
            <a:r>
              <a:rPr lang="en-US" dirty="0" smtClean="0"/>
              <a:t> </a:t>
            </a:r>
            <a:r>
              <a:rPr lang="en-US" dirty="0" err="1" smtClean="0"/>
              <a:t>scholingsportal</a:t>
            </a:r>
            <a:r>
              <a:rPr lang="en-US" dirty="0" smtClean="0"/>
              <a:t> (</a:t>
            </a:r>
            <a:r>
              <a:rPr lang="en-US" dirty="0" err="1" smtClean="0"/>
              <a:t>scholingsmogelijkheden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op </a:t>
            </a:r>
            <a:r>
              <a:rPr lang="en-US" dirty="0" err="1" smtClean="0"/>
              <a:t>termijn</a:t>
            </a:r>
            <a:r>
              <a:rPr lang="en-US" dirty="0" smtClean="0"/>
              <a:t> </a:t>
            </a:r>
            <a:r>
              <a:rPr lang="en-US" dirty="0" err="1" smtClean="0"/>
              <a:t>koppeling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financiële</a:t>
            </a:r>
            <a:r>
              <a:rPr lang="en-US" dirty="0" smtClean="0"/>
              <a:t> </a:t>
            </a:r>
            <a:r>
              <a:rPr lang="en-US" dirty="0" err="1" smtClean="0"/>
              <a:t>rechten</a:t>
            </a:r>
            <a:r>
              <a:rPr lang="en-US" dirty="0" smtClean="0"/>
              <a:t>).</a:t>
            </a:r>
          </a:p>
          <a:p>
            <a:pPr lvl="0"/>
            <a:r>
              <a:rPr lang="en-US" dirty="0" smtClean="0"/>
              <a:t>-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bijdrage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het </a:t>
            </a:r>
            <a:r>
              <a:rPr lang="en-US" dirty="0" err="1" smtClean="0"/>
              <a:t>Actieplan</a:t>
            </a:r>
            <a:r>
              <a:rPr lang="en-US" dirty="0" smtClean="0"/>
              <a:t> </a:t>
            </a:r>
            <a:r>
              <a:rPr lang="en-US" dirty="0" err="1" smtClean="0"/>
              <a:t>laaggeletterdheid</a:t>
            </a:r>
            <a:r>
              <a:rPr lang="en-US" dirty="0" smtClean="0"/>
              <a:t>/Tel </a:t>
            </a:r>
            <a:r>
              <a:rPr lang="en-US" dirty="0" err="1" smtClean="0"/>
              <a:t>mee</a:t>
            </a:r>
            <a:r>
              <a:rPr lang="en-US" dirty="0" smtClean="0"/>
              <a:t> met </a:t>
            </a:r>
            <a:r>
              <a:rPr lang="en-US" dirty="0" err="1" smtClean="0"/>
              <a:t>taal</a:t>
            </a:r>
            <a:r>
              <a:rPr lang="en-US" dirty="0" smtClean="0"/>
              <a:t> (OCW, SZW, VWS </a:t>
            </a:r>
            <a:r>
              <a:rPr lang="en-US" dirty="0" err="1" smtClean="0"/>
              <a:t>en</a:t>
            </a:r>
            <a:r>
              <a:rPr lang="en-US" dirty="0" smtClean="0"/>
              <a:t> BZK) </a:t>
            </a:r>
            <a:r>
              <a:rPr lang="en-US" dirty="0" err="1" smtClean="0"/>
              <a:t>stelt</a:t>
            </a:r>
            <a:r>
              <a:rPr lang="en-US" dirty="0" smtClean="0"/>
              <a:t> OCW € 21 </a:t>
            </a:r>
            <a:r>
              <a:rPr lang="en-US" dirty="0" err="1" smtClean="0"/>
              <a:t>miljoen</a:t>
            </a:r>
            <a:r>
              <a:rPr lang="en-US" dirty="0" smtClean="0"/>
              <a:t> </a:t>
            </a:r>
            <a:r>
              <a:rPr lang="en-US" dirty="0" err="1" smtClean="0"/>
              <a:t>beschikbaar</a:t>
            </a:r>
            <a:r>
              <a:rPr lang="en-US" dirty="0" smtClean="0"/>
              <a:t>.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deel</a:t>
            </a:r>
            <a:r>
              <a:rPr lang="en-US" dirty="0" smtClean="0"/>
              <a:t>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gebruikt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extra </a:t>
            </a:r>
            <a:r>
              <a:rPr lang="en-US" dirty="0" err="1" smtClean="0"/>
              <a:t>investeren</a:t>
            </a:r>
            <a:r>
              <a:rPr lang="en-US" dirty="0" smtClean="0"/>
              <a:t> door </a:t>
            </a:r>
            <a:r>
              <a:rPr lang="en-US" dirty="0" err="1" smtClean="0"/>
              <a:t>werkgevers</a:t>
            </a:r>
            <a:r>
              <a:rPr lang="en-US" dirty="0" smtClean="0"/>
              <a:t> </a:t>
            </a:r>
            <a:r>
              <a:rPr lang="en-US" dirty="0" err="1" smtClean="0"/>
              <a:t>subsidie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geven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het </a:t>
            </a:r>
            <a:r>
              <a:rPr lang="en-US" dirty="0" err="1" smtClean="0"/>
              <a:t>aanbieden</a:t>
            </a:r>
            <a:r>
              <a:rPr lang="en-US" dirty="0" smtClean="0"/>
              <a:t> van </a:t>
            </a:r>
            <a:r>
              <a:rPr lang="en-US" dirty="0" err="1" smtClean="0"/>
              <a:t>scholingsprogramma’s</a:t>
            </a:r>
            <a:r>
              <a:rPr lang="en-US" dirty="0" smtClean="0"/>
              <a:t> op </a:t>
            </a:r>
            <a:r>
              <a:rPr lang="en-US" dirty="0" err="1" smtClean="0"/>
              <a:t>basisvaardigheden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EZK</a:t>
            </a:r>
          </a:p>
          <a:p>
            <a:pPr lvl="0"/>
            <a:r>
              <a:rPr lang="en-US" dirty="0" smtClean="0"/>
              <a:t>-In 2021 </a:t>
            </a:r>
            <a:r>
              <a:rPr lang="en-US" dirty="0" err="1" smtClean="0"/>
              <a:t>wordt</a:t>
            </a:r>
            <a:r>
              <a:rPr lang="en-US" dirty="0" smtClean="0"/>
              <a:t> € 37,5 </a:t>
            </a:r>
            <a:r>
              <a:rPr lang="en-US" dirty="0" err="1" smtClean="0"/>
              <a:t>miljoen</a:t>
            </a:r>
            <a:r>
              <a:rPr lang="en-US" dirty="0" smtClean="0"/>
              <a:t> </a:t>
            </a:r>
            <a:r>
              <a:rPr lang="en-US" dirty="0" err="1" smtClean="0"/>
              <a:t>beschikbaar</a:t>
            </a:r>
            <a:r>
              <a:rPr lang="en-US" dirty="0" smtClean="0"/>
              <a:t> </a:t>
            </a:r>
            <a:r>
              <a:rPr lang="en-US" dirty="0" err="1" smtClean="0"/>
              <a:t>gesteld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intersectorale</a:t>
            </a:r>
            <a:r>
              <a:rPr lang="en-US" dirty="0" smtClean="0"/>
              <a:t> </a:t>
            </a:r>
            <a:r>
              <a:rPr lang="en-US" dirty="0" err="1" smtClean="0"/>
              <a:t>scholing</a:t>
            </a:r>
            <a:r>
              <a:rPr lang="en-US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> </a:t>
            </a:r>
            <a:r>
              <a:rPr lang="en-US" dirty="0" err="1" smtClean="0"/>
              <a:t>tekortberoepen</a:t>
            </a:r>
            <a:r>
              <a:rPr lang="en-US" dirty="0" smtClean="0"/>
              <a:t> in het </a:t>
            </a:r>
            <a:r>
              <a:rPr lang="en-US" dirty="0" err="1" smtClean="0"/>
              <a:t>mkb</a:t>
            </a:r>
            <a:r>
              <a:rPr lang="en-US" dirty="0" smtClean="0"/>
              <a:t> (10.000 </a:t>
            </a:r>
            <a:r>
              <a:rPr lang="en-US" dirty="0" err="1" smtClean="0"/>
              <a:t>trajecten</a:t>
            </a:r>
            <a:r>
              <a:rPr lang="en-US" dirty="0" smtClean="0"/>
              <a:t> </a:t>
            </a:r>
            <a:r>
              <a:rPr lang="en-US" dirty="0" err="1" smtClean="0"/>
              <a:t>subsidie</a:t>
            </a:r>
            <a:r>
              <a:rPr lang="en-US" dirty="0" smtClean="0"/>
              <a:t> van 50%). </a:t>
            </a:r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457200" y="6453188"/>
            <a:ext cx="613092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nl-NL" sz="1200" dirty="0" smtClean="0"/>
              <a:t>September 2020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956151897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baseline="0">
          <a:solidFill>
            <a:srgbClr val="08085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8085C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8085C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8085C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8085C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08085C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08085C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08085C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08085C"/>
          </a:solidFill>
          <a:latin typeface="Verdana" pitchFamily="34" charset="0"/>
        </a:defRPr>
      </a:lvl9pPr>
    </p:titleStyle>
    <p:bodyStyle>
      <a:lvl1pPr marL="0" indent="0" algn="l" rtl="0" eaLnBrk="0" fontAlgn="base" hangingPunct="0">
        <a:spcBef>
          <a:spcPct val="20000"/>
        </a:spcBef>
        <a:spcAft>
          <a:spcPct val="0"/>
        </a:spcAft>
        <a:buClr>
          <a:srgbClr val="40B7DC"/>
        </a:buClr>
        <a:buFont typeface="Wingdings" pitchFamily="2" charset="2"/>
        <a:buNone/>
        <a:defRPr sz="1600" baseline="0">
          <a:solidFill>
            <a:srgbClr val="08085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40B7DC"/>
        </a:buClr>
        <a:buFont typeface="Arial" charset="0"/>
        <a:buChar char="-"/>
        <a:defRPr sz="1600">
          <a:solidFill>
            <a:srgbClr val="08085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40B7DC"/>
        </a:buClr>
        <a:buFont typeface="Arial" charset="0"/>
        <a:buChar char="-"/>
        <a:defRPr sz="1600">
          <a:solidFill>
            <a:srgbClr val="08085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40B7DC"/>
        </a:buClr>
        <a:buFont typeface="Arial" charset="0"/>
        <a:buChar char="-"/>
        <a:defRPr sz="1600">
          <a:solidFill>
            <a:srgbClr val="08085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40B7DC"/>
        </a:buClr>
        <a:buFont typeface="Arial" charset="0"/>
        <a:buChar char="-"/>
        <a:defRPr sz="1600">
          <a:solidFill>
            <a:srgbClr val="08085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40B7DC"/>
        </a:buClr>
        <a:buFont typeface="Arial" charset="0"/>
        <a:buChar char="-"/>
        <a:defRPr sz="1400">
          <a:solidFill>
            <a:srgbClr val="08085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40B7DC"/>
        </a:buClr>
        <a:buFont typeface="Arial" charset="0"/>
        <a:buChar char="-"/>
        <a:defRPr sz="1400">
          <a:solidFill>
            <a:srgbClr val="08085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40B7DC"/>
        </a:buClr>
        <a:buFont typeface="Arial" charset="0"/>
        <a:buChar char="-"/>
        <a:defRPr sz="1400">
          <a:solidFill>
            <a:srgbClr val="08085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40B7DC"/>
        </a:buClr>
        <a:buFont typeface="Arial" charset="0"/>
        <a:buChar char="-"/>
        <a:defRPr sz="1400">
          <a:solidFill>
            <a:srgbClr val="08085C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SER Jongerenplatform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28700" lvl="1">
              <a:buFont typeface="Wingdings" panose="05000000000000000000" pitchFamily="2" charset="2"/>
              <a:buChar char="§"/>
            </a:pPr>
            <a:r>
              <a:rPr lang="nl-NL" sz="1800" dirty="0" smtClean="0"/>
              <a:t>Opgericht in 2015, nu bestaande uit 11 jongerenorganisaties</a:t>
            </a: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nl-NL" sz="1800" dirty="0" smtClean="0"/>
              <a:t>Maakt </a:t>
            </a:r>
            <a:r>
              <a:rPr lang="nl-NL" sz="1800" dirty="0"/>
              <a:t>onderdeel uit van de SER, levert een bijdrage aan het SER-werk en brengt ook zelf adviezen uit</a:t>
            </a: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nl-NL" sz="1800" dirty="0" smtClean="0"/>
              <a:t>Rapport Hoge verwachtingen (2019) over kansen en belemmeringen van jongeren op gebied van leren, werken wonen, gezinsvorming</a:t>
            </a: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nl-NL" sz="1800" dirty="0" smtClean="0"/>
              <a:t>Jongeren Denktank Coronacrisis, gericht op de </a:t>
            </a:r>
            <a:r>
              <a:rPr lang="nl-NL" sz="1800" dirty="0"/>
              <a:t>gevolgen van corona voor jongeren</a:t>
            </a: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nl-NL" sz="1800" dirty="0" smtClean="0"/>
              <a:t>SER </a:t>
            </a:r>
            <a:r>
              <a:rPr lang="nl-NL" sz="1800" dirty="0"/>
              <a:t>JP en JDC werken met een bredere schil van jongeren en jongerenorganisaties</a:t>
            </a:r>
          </a:p>
          <a:p>
            <a:pPr marL="1028700" lvl="1">
              <a:buFont typeface="Arial" panose="020B0604020202020204" pitchFamily="34" charset="0"/>
              <a:buChar char="•"/>
            </a:pPr>
            <a:endParaRPr lang="nl-NL" sz="1800" dirty="0" smtClean="0"/>
          </a:p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539552" y="6457095"/>
            <a:ext cx="2358359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1 april 2021</a:t>
            </a: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132947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SER-advies Bevorderen gelijke kansen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28700" lvl="1">
              <a:buFont typeface="Wingdings" panose="05000000000000000000" pitchFamily="2" charset="2"/>
              <a:buChar char="§"/>
            </a:pPr>
            <a:r>
              <a:rPr lang="nl-NL" sz="1800" dirty="0" smtClean="0"/>
              <a:t>Leden </a:t>
            </a:r>
            <a:r>
              <a:rPr lang="nl-NL" sz="1800" dirty="0"/>
              <a:t>SER JP nemen deel aan </a:t>
            </a:r>
            <a:r>
              <a:rPr lang="nl-NL" sz="1800" dirty="0" smtClean="0"/>
              <a:t>SER-commissie BGK</a:t>
            </a: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nl-NL" sz="1800" dirty="0" smtClean="0"/>
              <a:t>Advies </a:t>
            </a:r>
            <a:r>
              <a:rPr lang="nl-NL" sz="1800" dirty="0"/>
              <a:t>BGK op aanvraag van ministerie van OCW, komt uit in </a:t>
            </a:r>
            <a:r>
              <a:rPr lang="nl-NL" sz="1800" dirty="0" smtClean="0"/>
              <a:t>april </a:t>
            </a:r>
            <a:r>
              <a:rPr lang="nl-NL" sz="1800" dirty="0"/>
              <a:t>of mei </a:t>
            </a:r>
            <a:r>
              <a:rPr lang="nl-NL" sz="1800" dirty="0" smtClean="0"/>
              <a:t>2021</a:t>
            </a: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nl-NL" sz="1800" dirty="0" smtClean="0"/>
              <a:t>Advies bevat beschrijving van </a:t>
            </a:r>
            <a:r>
              <a:rPr lang="nl-NL" sz="1800" dirty="0"/>
              <a:t>de oorzaken en gevolgen van kansenongelijkheid gedurende de </a:t>
            </a:r>
            <a:r>
              <a:rPr lang="nl-NL" sz="1800" dirty="0" smtClean="0"/>
              <a:t>levensloop</a:t>
            </a: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nl-NL" sz="1800" dirty="0" smtClean="0"/>
              <a:t>Aanbevelingen gericht op goed onderwijs voor iedereen, integraal beleid en brede talentontwikkeling</a:t>
            </a:r>
            <a:endParaRPr lang="nl-NL" dirty="0"/>
          </a:p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251520" y="6484498"/>
            <a:ext cx="201622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655916"/>
      </p:ext>
    </p:extLst>
  </p:cSld>
  <p:clrMapOvr>
    <a:masterClrMapping/>
  </p:clrMapOvr>
</p:sld>
</file>

<file path=ppt/theme/theme1.xml><?xml version="1.0" encoding="utf-8"?>
<a:theme xmlns:a="http://schemas.openxmlformats.org/drawingml/2006/main" name="1_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1664</TotalTime>
  <Words>134</Words>
  <Application>Microsoft Office PowerPoint</Application>
  <PresentationFormat>Diavoorstelling (4:3)</PresentationFormat>
  <Paragraphs>13</Paragraphs>
  <Slides>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3</vt:i4>
      </vt:variant>
      <vt:variant>
        <vt:lpstr>Diatitels</vt:lpstr>
      </vt:variant>
      <vt:variant>
        <vt:i4>2</vt:i4>
      </vt:variant>
    </vt:vector>
  </HeadingPairs>
  <TitlesOfParts>
    <vt:vector size="9" baseType="lpstr">
      <vt:lpstr>Arial</vt:lpstr>
      <vt:lpstr>Calibri</vt:lpstr>
      <vt:lpstr>Verdana</vt:lpstr>
      <vt:lpstr>Wingdings</vt:lpstr>
      <vt:lpstr>1_Standaardontwerp</vt:lpstr>
      <vt:lpstr>3_Standaardontwerp</vt:lpstr>
      <vt:lpstr>2_Standaardontwerp</vt:lpstr>
      <vt:lpstr>SER Jongerenplatform</vt:lpstr>
      <vt:lpstr>SER-advies Bevorderen gelijke kansen</vt:lpstr>
    </vt:vector>
  </TitlesOfParts>
  <Company>MacOsXP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Presentatie SER standaard</dc:title>
  <dc:creator>SER</dc:creator>
  <cp:lastModifiedBy>Buwalda, Eva</cp:lastModifiedBy>
  <cp:revision>100</cp:revision>
  <cp:lastPrinted>2020-09-25T14:45:10Z</cp:lastPrinted>
  <dcterms:created xsi:type="dcterms:W3CDTF">2009-08-13T11:58:53Z</dcterms:created>
  <dcterms:modified xsi:type="dcterms:W3CDTF">2021-04-06T16:55:20Z</dcterms:modified>
</cp:coreProperties>
</file>