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5011" r:id="rId4"/>
  </p:sldMasterIdLst>
  <p:notesMasterIdLst>
    <p:notesMasterId r:id="rId38"/>
  </p:notesMasterIdLst>
  <p:handoutMasterIdLst>
    <p:handoutMasterId r:id="rId39"/>
  </p:handoutMasterIdLst>
  <p:sldIdLst>
    <p:sldId id="386" r:id="rId5"/>
    <p:sldId id="388" r:id="rId6"/>
    <p:sldId id="405" r:id="rId7"/>
    <p:sldId id="337" r:id="rId8"/>
    <p:sldId id="390" r:id="rId9"/>
    <p:sldId id="402" r:id="rId10"/>
    <p:sldId id="403" r:id="rId11"/>
    <p:sldId id="404" r:id="rId12"/>
    <p:sldId id="406" r:id="rId13"/>
    <p:sldId id="407" r:id="rId14"/>
    <p:sldId id="408" r:id="rId15"/>
    <p:sldId id="410" r:id="rId16"/>
    <p:sldId id="369" r:id="rId17"/>
    <p:sldId id="356" r:id="rId18"/>
    <p:sldId id="384" r:id="rId19"/>
    <p:sldId id="414" r:id="rId20"/>
    <p:sldId id="389" r:id="rId21"/>
    <p:sldId id="295" r:id="rId22"/>
    <p:sldId id="391" r:id="rId23"/>
    <p:sldId id="283" r:id="rId24"/>
    <p:sldId id="382" r:id="rId25"/>
    <p:sldId id="392" r:id="rId26"/>
    <p:sldId id="359" r:id="rId27"/>
    <p:sldId id="385" r:id="rId28"/>
    <p:sldId id="393" r:id="rId29"/>
    <p:sldId id="364" r:id="rId30"/>
    <p:sldId id="394" r:id="rId31"/>
    <p:sldId id="383" r:id="rId32"/>
    <p:sldId id="415" r:id="rId33"/>
    <p:sldId id="416" r:id="rId34"/>
    <p:sldId id="418" r:id="rId35"/>
    <p:sldId id="352" r:id="rId36"/>
    <p:sldId id="399" r:id="rId37"/>
  </p:sldIdLst>
  <p:sldSz cx="12192000" cy="6858000"/>
  <p:notesSz cx="6669088" cy="9872663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ij, Brechtje de" initials="BdM" lastIdx="2" clrIdx="0">
    <p:extLst>
      <p:ext uri="{19B8F6BF-5375-455C-9EA6-DF929625EA0E}">
        <p15:presenceInfo xmlns:p15="http://schemas.microsoft.com/office/powerpoint/2012/main" userId="Mooij, Brechtje 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2948"/>
    <a:srgbClr val="E6A447"/>
    <a:srgbClr val="748242"/>
    <a:srgbClr val="1A1A20"/>
    <a:srgbClr val="818E46"/>
    <a:srgbClr val="E7CCCD"/>
    <a:srgbClr val="F4E7E8"/>
    <a:srgbClr val="ECECEE"/>
    <a:srgbClr val="E4312C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81215" autoAdjust="0"/>
  </p:normalViewPr>
  <p:slideViewPr>
    <p:cSldViewPr showGuides="1">
      <p:cViewPr varScale="1">
        <p:scale>
          <a:sx n="69" d="100"/>
          <a:sy n="69" d="100"/>
        </p:scale>
        <p:origin x="1570" y="11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9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1998" y="96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3FC99-108D-4695-8AF1-2D7D2FAECB94}" type="datetimeFigureOut">
              <a:rPr lang="en-US" smtClean="0"/>
              <a:pPr/>
              <a:t>4/8/2021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3632F-4A90-4A2D-9731-9ADAF86519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967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A9597-787D-4A4E-A08C-2F4F459F2753}" type="datetimeFigureOut">
              <a:rPr lang="en-US" smtClean="0"/>
              <a:pPr/>
              <a:t>4/8/2021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7915E-8BAF-4DB5-8BE1-35DD7C1B4F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5844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49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65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2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0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5488" lvl="1" indent="-457200"/>
            <a:r>
              <a:rPr lang="en-US" b="1" dirty="0">
                <a:solidFill>
                  <a:schemeClr val="accent1"/>
                </a:solidFill>
              </a:rPr>
              <a:t>19</a:t>
            </a:r>
            <a:r>
              <a:rPr lang="en-US" dirty="0"/>
              <a:t> social-emotional learning </a:t>
            </a:r>
            <a:r>
              <a:rPr lang="en-US" dirty="0" err="1"/>
              <a:t>programma’s</a:t>
            </a:r>
            <a:endParaRPr lang="en-US" dirty="0"/>
          </a:p>
          <a:p>
            <a:pPr marL="725488" lvl="1" indent="-457200"/>
            <a:r>
              <a:rPr lang="en-US" b="1" dirty="0">
                <a:solidFill>
                  <a:schemeClr val="accent1"/>
                </a:solidFill>
              </a:rPr>
              <a:t>6</a:t>
            </a:r>
            <a:r>
              <a:rPr lang="en-US" dirty="0"/>
              <a:t> anti-pest </a:t>
            </a:r>
            <a:r>
              <a:rPr lang="en-US" dirty="0" err="1"/>
              <a:t>programma’s</a:t>
            </a:r>
            <a:endParaRPr lang="en-US" dirty="0"/>
          </a:p>
          <a:p>
            <a:pPr marL="725488" lvl="1" indent="-457200"/>
            <a:r>
              <a:rPr lang="en-US" b="1" dirty="0">
                <a:solidFill>
                  <a:schemeClr val="accent1"/>
                </a:solidFill>
              </a:rPr>
              <a:t>10</a:t>
            </a:r>
            <a:r>
              <a:rPr lang="en-US" dirty="0"/>
              <a:t> </a:t>
            </a:r>
            <a:r>
              <a:rPr lang="en-US" dirty="0" err="1"/>
              <a:t>programma’s</a:t>
            </a:r>
            <a:r>
              <a:rPr lang="en-US" dirty="0"/>
              <a:t> </a:t>
            </a:r>
            <a:r>
              <a:rPr lang="en-US" dirty="0" err="1"/>
              <a:t>gericht</a:t>
            </a:r>
            <a:r>
              <a:rPr lang="en-US" dirty="0"/>
              <a:t> op (</a:t>
            </a:r>
            <a:r>
              <a:rPr lang="en-US" dirty="0" err="1"/>
              <a:t>sociale</a:t>
            </a:r>
            <a:r>
              <a:rPr lang="en-US" dirty="0"/>
              <a:t>) angst</a:t>
            </a:r>
          </a:p>
          <a:p>
            <a:pPr marL="725488" lvl="1" indent="-457200"/>
            <a:r>
              <a:rPr lang="en-US" b="1" dirty="0">
                <a:solidFill>
                  <a:schemeClr val="accent1"/>
                </a:solidFill>
              </a:rPr>
              <a:t>11</a:t>
            </a:r>
            <a:r>
              <a:rPr lang="en-US" dirty="0"/>
              <a:t> </a:t>
            </a:r>
            <a:r>
              <a:rPr lang="en-US" dirty="0" err="1"/>
              <a:t>programma’s</a:t>
            </a:r>
            <a:r>
              <a:rPr lang="en-US" dirty="0"/>
              <a:t> </a:t>
            </a:r>
            <a:r>
              <a:rPr lang="en-US" dirty="0" err="1"/>
              <a:t>gericht</a:t>
            </a:r>
            <a:r>
              <a:rPr lang="en-US" dirty="0"/>
              <a:t> op </a:t>
            </a:r>
            <a:r>
              <a:rPr lang="en-US" dirty="0" err="1"/>
              <a:t>storend</a:t>
            </a:r>
            <a:r>
              <a:rPr lang="en-US" dirty="0"/>
              <a:t> </a:t>
            </a:r>
            <a:r>
              <a:rPr lang="en-US" dirty="0" err="1"/>
              <a:t>gedrag</a:t>
            </a:r>
            <a:endParaRPr lang="en-US" dirty="0"/>
          </a:p>
          <a:p>
            <a:pPr marL="725488" lvl="1" indent="-457200"/>
            <a:r>
              <a:rPr lang="en-US" b="1" dirty="0">
                <a:solidFill>
                  <a:schemeClr val="accent1"/>
                </a:solidFill>
              </a:rPr>
              <a:t>5</a:t>
            </a:r>
            <a:r>
              <a:rPr lang="en-US" dirty="0"/>
              <a:t> </a:t>
            </a:r>
            <a:r>
              <a:rPr lang="en-US" dirty="0" err="1"/>
              <a:t>programma’s</a:t>
            </a:r>
            <a:r>
              <a:rPr lang="en-US" dirty="0"/>
              <a:t> </a:t>
            </a:r>
            <a:r>
              <a:rPr lang="en-US" dirty="0" err="1"/>
              <a:t>gericht</a:t>
            </a:r>
            <a:r>
              <a:rPr lang="en-US" dirty="0"/>
              <a:t> op </a:t>
            </a:r>
            <a:r>
              <a:rPr lang="en-US" dirty="0" err="1"/>
              <a:t>weerbaarheid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zelfvertrouwen</a:t>
            </a:r>
            <a:endParaRPr lang="en-US" dirty="0"/>
          </a:p>
          <a:p>
            <a:pPr marL="725488" lvl="1" indent="-457200"/>
            <a:r>
              <a:rPr lang="en-US" b="1" dirty="0">
                <a:solidFill>
                  <a:schemeClr val="accent1"/>
                </a:solidFill>
              </a:rPr>
              <a:t>9</a:t>
            </a:r>
            <a:r>
              <a:rPr lang="en-US" dirty="0"/>
              <a:t> </a:t>
            </a:r>
            <a:r>
              <a:rPr lang="en-US" dirty="0" err="1"/>
              <a:t>programma’s</a:t>
            </a:r>
            <a:r>
              <a:rPr lang="en-US" dirty="0"/>
              <a:t> </a:t>
            </a:r>
            <a:r>
              <a:rPr lang="en-US" dirty="0" err="1"/>
              <a:t>gericht</a:t>
            </a:r>
            <a:r>
              <a:rPr lang="en-US" dirty="0"/>
              <a:t> op </a:t>
            </a:r>
            <a:r>
              <a:rPr lang="en-US" dirty="0" err="1"/>
              <a:t>prosociale</a:t>
            </a:r>
            <a:r>
              <a:rPr lang="en-US" dirty="0"/>
              <a:t> </a:t>
            </a:r>
            <a:r>
              <a:rPr lang="en-US" dirty="0" err="1"/>
              <a:t>interacties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8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43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4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40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1203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9197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52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88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Geen</a:t>
            </a:r>
            <a:r>
              <a:rPr lang="en-US" dirty="0"/>
              <a:t> effect op </a:t>
            </a:r>
            <a:r>
              <a:rPr lang="en-US" dirty="0" err="1"/>
              <a:t>psychofysieke</a:t>
            </a:r>
            <a:r>
              <a:rPr lang="en-US" dirty="0"/>
              <a:t> </a:t>
            </a:r>
            <a:r>
              <a:rPr lang="en-US" dirty="0" err="1"/>
              <a:t>oefeningen</a:t>
            </a:r>
            <a:r>
              <a:rPr lang="en-US" dirty="0"/>
              <a:t>: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alleen</a:t>
            </a:r>
            <a:r>
              <a:rPr lang="en-US" dirty="0"/>
              <a:t> op </a:t>
            </a:r>
            <a:r>
              <a:rPr lang="en-US" dirty="0" err="1"/>
              <a:t>gedrag</a:t>
            </a:r>
            <a:r>
              <a:rPr lang="en-US" dirty="0"/>
              <a:t> in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op </a:t>
            </a:r>
            <a:r>
              <a:rPr lang="en-US" dirty="0" err="1"/>
              <a:t>emoties&amp;cognities</a:t>
            </a:r>
            <a:r>
              <a:rPr lang="en-US" dirty="0"/>
              <a:t> (</a:t>
            </a:r>
            <a:r>
              <a:rPr lang="en-US" dirty="0" err="1"/>
              <a:t>zoals</a:t>
            </a:r>
            <a:r>
              <a:rPr lang="en-US" dirty="0"/>
              <a:t> cog. her.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doet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41321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748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0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6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669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46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7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9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196975"/>
            <a:ext cx="12192000" cy="5661025"/>
          </a:xfrm>
        </p:spPr>
        <p:txBody>
          <a:bodyPr/>
          <a:lstStyle>
            <a:lvl1pPr>
              <a:defRPr baseline="-25000"/>
            </a:lvl1pPr>
          </a:lstStyle>
          <a:p>
            <a:endParaRPr lang="en-US" dirty="0"/>
          </a:p>
        </p:txBody>
      </p:sp>
      <p:pic>
        <p:nvPicPr>
          <p:cNvPr id="11" name="logoUvA_groot">
            <a:extLst>
              <a:ext uri="{FF2B5EF4-FFF2-40B4-BE49-F238E27FC236}">
                <a16:creationId xmlns:a16="http://schemas.microsoft.com/office/drawing/2014/main" id="{B31F6AAA-1F79-4A94-87F1-3AF37C2C3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8409" r="-9844" b="-28409"/>
          <a:stretch/>
        </p:blipFill>
        <p:spPr>
          <a:xfrm>
            <a:off x="-10547" y="1"/>
            <a:ext cx="4680000" cy="898099"/>
          </a:xfrm>
          <a:prstGeom prst="rect">
            <a:avLst/>
          </a:prstGeom>
        </p:spPr>
      </p:pic>
      <p:sp>
        <p:nvSpPr>
          <p:cNvPr id="19" name="Spreker + datum">
            <a:extLst>
              <a:ext uri="{FF2B5EF4-FFF2-40B4-BE49-F238E27FC236}">
                <a16:creationId xmlns:a16="http://schemas.microsoft.com/office/drawing/2014/main" id="{22050EA1-CA9C-4396-8218-E69567FC45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337" y="5589240"/>
            <a:ext cx="4652591" cy="487833"/>
          </a:xfrm>
          <a:solidFill>
            <a:schemeClr val="bg1">
              <a:lumMod val="85000"/>
            </a:schemeClr>
          </a:solidFill>
        </p:spPr>
        <p:txBody>
          <a:bodyPr tIns="180000">
            <a:normAutofit/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Spreker + Datum</a:t>
            </a:r>
            <a:br>
              <a:rPr lang="nl-NL" dirty="0"/>
            </a:br>
            <a:endParaRPr lang="nl-NL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B010751-BA61-49BF-A388-64D88C63E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36" y="4293096"/>
            <a:ext cx="4652591" cy="1296144"/>
          </a:xfrm>
          <a:solidFill>
            <a:schemeClr val="bg1"/>
          </a:solidFill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3C1930B-82DE-4C71-BB08-517E65612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6" y="3826564"/>
            <a:ext cx="4652592" cy="466532"/>
          </a:xfrm>
          <a:solidFill>
            <a:schemeClr val="bg1"/>
          </a:solidFill>
        </p:spPr>
        <p:txBody>
          <a:bodyPr tIns="14400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15" name="Faculty">
            <a:extLst>
              <a:ext uri="{FF2B5EF4-FFF2-40B4-BE49-F238E27FC236}">
                <a16:creationId xmlns:a16="http://schemas.microsoft.com/office/drawing/2014/main" id="{A0ABF4B5-8B4E-45D0-BFD3-0D0E2250F7E2}"/>
              </a:ext>
            </a:extLst>
          </p:cNvPr>
          <p:cNvSpPr txBox="1"/>
          <p:nvPr userDrawn="1"/>
        </p:nvSpPr>
        <p:spPr>
          <a:xfrm>
            <a:off x="734891" y="449050"/>
            <a:ext cx="3189124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endParaRPr lang="nl-NL" sz="12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792744" y="62068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80234"/>
            <a:ext cx="381000" cy="381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2792744" y="2156298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je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2397928" y="2215821"/>
            <a:ext cx="288032" cy="276999"/>
            <a:chOff x="12494133" y="2712391"/>
            <a:chExt cx="288032" cy="276999"/>
          </a:xfrm>
        </p:grpSpPr>
        <p:sp>
          <p:nvSpPr>
            <p:cNvPr id="16" name="Rectangle 1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2791363" y="3798204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02" y="5136676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12388482" y="569530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12397928" y="2861179"/>
            <a:ext cx="288032" cy="276999"/>
            <a:chOff x="12492689" y="2721406"/>
            <a:chExt cx="288032" cy="276999"/>
          </a:xfrm>
        </p:grpSpPr>
        <p:sp>
          <p:nvSpPr>
            <p:cNvPr id="27" name="Rectangle 2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" name="Straight Connector 28"/>
          <p:cNvCxnSpPr/>
          <p:nvPr userDrawn="1"/>
        </p:nvCxnSpPr>
        <p:spPr>
          <a:xfrm>
            <a:off x="12396700" y="273236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12370968" y="208429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5"/>
          <p:cNvSpPr txBox="1"/>
          <p:nvPr userDrawn="1"/>
        </p:nvSpPr>
        <p:spPr>
          <a:xfrm>
            <a:off x="12846660" y="2890242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Klik vervolgens bij het onderdeel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‘Schikken’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‘Naar achtergrond’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421465" y="3800073"/>
            <a:ext cx="288032" cy="276999"/>
            <a:chOff x="12492689" y="2721406"/>
            <a:chExt cx="288032" cy="276999"/>
          </a:xfrm>
        </p:grpSpPr>
        <p:sp>
          <p:nvSpPr>
            <p:cNvPr id="33" name="Rectangle 3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5" name="Straight Connector 34"/>
          <p:cNvCxnSpPr/>
          <p:nvPr userDrawn="1"/>
        </p:nvCxnSpPr>
        <p:spPr>
          <a:xfrm>
            <a:off x="12385533" y="371703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Startpagina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57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68">
          <p15:clr>
            <a:srgbClr val="FBAE40"/>
          </p15:clr>
        </p15:guide>
        <p15:guide id="9" pos="4567">
          <p15:clr>
            <a:srgbClr val="FBAE40"/>
          </p15:clr>
        </p15:guide>
        <p15:guide id="11" orient="horz" pos="3816" userDrawn="1">
          <p15:clr>
            <a:srgbClr val="FBAE40"/>
          </p15:clr>
        </p15:guide>
        <p15:guide id="12" orient="horz" pos="3528" userDrawn="1">
          <p15:clr>
            <a:srgbClr val="FBAE40"/>
          </p15:clr>
        </p15:guide>
        <p15:guide id="13" pos="501" userDrawn="1">
          <p15:clr>
            <a:srgbClr val="FBAE40"/>
          </p15:clr>
        </p15:guide>
        <p15:guide id="14" pos="3425" userDrawn="1">
          <p15:clr>
            <a:srgbClr val="FBAE40"/>
          </p15:clr>
        </p15:guide>
        <p15:guide id="15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678869"/>
            <a:ext cx="11159196" cy="80591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200" y="1552801"/>
            <a:ext cx="3495576" cy="4900535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16" name="Picture Placeholder 7">
            <a:extLst>
              <a:ext uri="{FF2B5EF4-FFF2-40B4-BE49-F238E27FC236}">
                <a16:creationId xmlns:a16="http://schemas.microsoft.com/office/drawing/2014/main" id="{F3EBE767-6505-4CEF-AB07-52CB38903C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2224" y="1552801"/>
            <a:ext cx="3495576" cy="4900535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17" name="Picture Placeholder 7">
            <a:extLst>
              <a:ext uri="{FF2B5EF4-FFF2-40B4-BE49-F238E27FC236}">
                <a16:creationId xmlns:a16="http://schemas.microsoft.com/office/drawing/2014/main" id="{D0EE3735-77D9-4126-9A30-0D4B6017D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8212" y="1552801"/>
            <a:ext cx="3495576" cy="4900535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14" name="Rectangle 1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24" name="Rectangle 2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</a:t>
            </a:r>
            <a:r>
              <a:rPr lang="nl-NL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3x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44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4" pos="363">
          <p15:clr>
            <a:srgbClr val="FBAE40"/>
          </p15:clr>
        </p15:guide>
        <p15:guide id="7" pos="5301">
          <p15:clr>
            <a:srgbClr val="FBAE40"/>
          </p15:clr>
        </p15:guide>
        <p15:guide id="8" pos="484">
          <p15:clr>
            <a:srgbClr val="FBAE40"/>
          </p15:clr>
        </p15:guide>
        <p15:guide id="9" orient="horz" pos="981">
          <p15:clr>
            <a:srgbClr val="FBAE40"/>
          </p15:clr>
        </p15:guide>
        <p15:guide id="10" orient="horz" pos="252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slid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678869"/>
            <a:ext cx="11159196" cy="80591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9376" y="1530479"/>
            <a:ext cx="5151760" cy="4900535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7" name="Picture Placeholder 7">
            <a:extLst>
              <a:ext uri="{FF2B5EF4-FFF2-40B4-BE49-F238E27FC236}">
                <a16:creationId xmlns:a16="http://schemas.microsoft.com/office/drawing/2014/main" id="{4685375D-185B-47C2-B347-B84257FEFA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28048" y="1520576"/>
            <a:ext cx="5151760" cy="4900535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14" name="Rectangle 1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22" name="Rectangle 2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2x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8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3">
          <p15:clr>
            <a:srgbClr val="FBAE40"/>
          </p15:clr>
        </p15:guide>
        <p15:guide id="7" pos="484">
          <p15:clr>
            <a:srgbClr val="FBAE40"/>
          </p15:clr>
        </p15:guide>
        <p15:guide id="8" orient="horz" pos="981">
          <p15:clr>
            <a:srgbClr val="FBAE40"/>
          </p15:clr>
        </p15:guide>
        <p15:guide id="9" orient="horz" pos="252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(iMa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94" y="1668379"/>
            <a:ext cx="6430375" cy="477425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9315" y="1710268"/>
            <a:ext cx="5606686" cy="4468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6302400" y="2006400"/>
            <a:ext cx="5505600" cy="284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302400" y="2006400"/>
            <a:ext cx="5505600" cy="2846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9" name="Picture 8" descr="iMac.png">
            <a:extLst>
              <a:ext uri="{FF2B5EF4-FFF2-40B4-BE49-F238E27FC236}">
                <a16:creationId xmlns:a16="http://schemas.microsoft.com/office/drawing/2014/main" id="{C8FBE6D9-3C61-4A64-8829-1D01D752B6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94" y="1668379"/>
            <a:ext cx="6430375" cy="47742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D704BE-186B-4873-9F53-FB8893678272}"/>
              </a:ext>
            </a:extLst>
          </p:cNvPr>
          <p:cNvSpPr/>
          <p:nvPr userDrawn="1"/>
        </p:nvSpPr>
        <p:spPr>
          <a:xfrm>
            <a:off x="6302400" y="2006400"/>
            <a:ext cx="5505600" cy="284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17" name="Rectangle 1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25" name="Rectangle 24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128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(iPad Landsca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Pad Mini 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09" y="2216721"/>
            <a:ext cx="6237171" cy="411028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9315" y="1710268"/>
            <a:ext cx="5606685" cy="4468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6043200" y="2750400"/>
            <a:ext cx="4564800" cy="316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043200" y="2750400"/>
            <a:ext cx="4564800" cy="3163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9" name="Picture 8" descr="iPad Mini H.png">
            <a:extLst>
              <a:ext uri="{FF2B5EF4-FFF2-40B4-BE49-F238E27FC236}">
                <a16:creationId xmlns:a16="http://schemas.microsoft.com/office/drawing/2014/main" id="{7213BA93-BA9D-4BEE-882B-0E3A8EBCEE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09" y="2216721"/>
            <a:ext cx="6237171" cy="41102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ECC6AD-546E-4DBB-BA2A-6D8A6B63E690}"/>
              </a:ext>
            </a:extLst>
          </p:cNvPr>
          <p:cNvSpPr/>
          <p:nvPr userDrawn="1"/>
        </p:nvSpPr>
        <p:spPr>
          <a:xfrm>
            <a:off x="6043200" y="2750400"/>
            <a:ext cx="4564800" cy="3163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36464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(iP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a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839026"/>
            <a:ext cx="4132447" cy="520692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9315" y="1710267"/>
            <a:ext cx="5606686" cy="44688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7681354" y="1507200"/>
            <a:ext cx="3249600" cy="38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7680176" y="1507200"/>
            <a:ext cx="3249600" cy="384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0" name="Picture 9" descr="ipad.png">
            <a:extLst>
              <a:ext uri="{FF2B5EF4-FFF2-40B4-BE49-F238E27FC236}">
                <a16:creationId xmlns:a16="http://schemas.microsoft.com/office/drawing/2014/main" id="{72A91A83-7BEC-4DFC-9141-86C25E606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839026"/>
            <a:ext cx="4132447" cy="52069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73CE4D-2F70-45E4-967A-9D739D4C3FC1}"/>
              </a:ext>
            </a:extLst>
          </p:cNvPr>
          <p:cNvSpPr/>
          <p:nvPr userDrawn="1"/>
        </p:nvSpPr>
        <p:spPr>
          <a:xfrm>
            <a:off x="7690730" y="1507200"/>
            <a:ext cx="3249600" cy="3840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baseline="0" dirty="0"/>
          </a:p>
        </p:txBody>
      </p:sp>
    </p:spTree>
    <p:extLst>
      <p:ext uri="{BB962C8B-B14F-4D97-AF65-F5344CB8AC3E}">
        <p14:creationId xmlns:p14="http://schemas.microsoft.com/office/powerpoint/2010/main" val="206311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92C6-2ACF-4B38-86C3-6C298EE6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 useBgFill="1">
        <p:nvSpPr>
          <p:cNvPr id="4" name="Chart Placeholder 3">
            <a:extLst>
              <a:ext uri="{FF2B5EF4-FFF2-40B4-BE49-F238E27FC236}">
                <a16:creationId xmlns:a16="http://schemas.microsoft.com/office/drawing/2014/main" id="{5958EF81-0CFC-48FC-BE1D-A0A58BBF5B9A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79425" y="1898650"/>
            <a:ext cx="5451475" cy="4208463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chart</a:t>
            </a:r>
            <a:endParaRPr lang="nl-NL" dirty="0"/>
          </a:p>
        </p:txBody>
      </p:sp>
      <p:sp useBgFill="1">
        <p:nvSpPr>
          <p:cNvPr id="5" name="Chart Placeholder 3">
            <a:extLst>
              <a:ext uri="{FF2B5EF4-FFF2-40B4-BE49-F238E27FC236}">
                <a16:creationId xmlns:a16="http://schemas.microsoft.com/office/drawing/2014/main" id="{8E92EC33-8EC6-4A45-8E0A-699EC6078891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88087" y="1898649"/>
            <a:ext cx="5451475" cy="4208463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chart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1796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F520-9086-466E-9B79-4326410D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B1BBC81D-6CE2-4F98-83D0-5B508AF7F554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488951" y="1898650"/>
            <a:ext cx="11260138" cy="42084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33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F7EDB-0AEE-417F-9CB5-243BC8B4D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4" name="TextBox 3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Tekstpagina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(16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(16 </a:t>
            </a:r>
            <a:r>
              <a:rPr lang="nl-NL" sz="1000" i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20" name="Rectangle 1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23" name="Rectangle 2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26" name="Rectangle 2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29" name="Rectangle 2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32" name="Rectangle 3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05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315" y="1898649"/>
            <a:ext cx="6398773" cy="46307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 useBgFill="1">
        <p:nvSpPr>
          <p:cNvPr id="9" name="Chart Placeholder 8">
            <a:extLst>
              <a:ext uri="{FF2B5EF4-FFF2-40B4-BE49-F238E27FC236}">
                <a16:creationId xmlns:a16="http://schemas.microsoft.com/office/drawing/2014/main" id="{006DB82F-8DD8-4627-ADF9-B9C04CE52499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7104063" y="1898650"/>
            <a:ext cx="4545012" cy="4630738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chart</a:t>
            </a: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3FEB5E-4A4C-4FFF-87D9-D1B9FD8C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36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icture Placeholder 9">
            <a:extLst>
              <a:ext uri="{FF2B5EF4-FFF2-40B4-BE49-F238E27FC236}">
                <a16:creationId xmlns:a16="http://schemas.microsoft.com/office/drawing/2014/main" id="{7D111C98-D5EF-4008-AE50-102F4F1993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56362" y="0"/>
            <a:ext cx="5727701" cy="6858000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7" y="692696"/>
            <a:ext cx="5616576" cy="936103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7496B7-E71A-4615-93AC-7A3B3AB33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1916112"/>
            <a:ext cx="5616576" cy="42491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tekst + 50% afbeelding 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(16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(16 </a:t>
            </a:r>
            <a:r>
              <a:rPr lang="nl-NL" sz="1000" i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23" name="Rectangle 2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26" name="Rectangle 2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29" name="Rectangle 2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32" name="Rectangle 3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35" name="Rectangle 34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43" name="Rectangle 4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51" name="Rectangle 50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3" name="Straight Connector 52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76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5120">
          <p15:clr>
            <a:srgbClr val="FBAE40"/>
          </p15:clr>
        </p15:guide>
        <p15:guide id="4" pos="5423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406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Picture Placeholder 9">
            <a:extLst>
              <a:ext uri="{FF2B5EF4-FFF2-40B4-BE49-F238E27FC236}">
                <a16:creationId xmlns:a16="http://schemas.microsoft.com/office/drawing/2014/main" id="{7D111C98-D5EF-4008-AE50-102F4F1993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617" y="0"/>
            <a:ext cx="3467446" cy="6858000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692696"/>
            <a:ext cx="7992887" cy="936103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7496B7-E71A-4615-93AC-7A3B3AB33B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3" y="1916112"/>
            <a:ext cx="7992887" cy="42491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tekst + 25% afbeelding 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(16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(16 </a:t>
            </a:r>
            <a:r>
              <a:rPr lang="nl-NL" sz="1000" i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23" name="Rectangle 2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26" name="Rectangle 2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29" name="Rectangle 2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32" name="Rectangle 3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35" name="Rectangle 34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43" name="Rectangle 4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51" name="Rectangle 50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3" name="Straight Connector 52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0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13">
          <p15:clr>
            <a:srgbClr val="FBAE40"/>
          </p15:clr>
        </p15:guide>
        <p15:guide id="3" pos="54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slid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15" y="678869"/>
            <a:ext cx="11159196" cy="58989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8DD10328-45F6-471F-834D-92E7E7ED225F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1340768"/>
            <a:ext cx="12192000" cy="5517232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marL="0" indent="0" algn="ctr">
              <a:buNone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met titel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34" name="Rectangle 3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42" name="Rectangle 4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797152"/>
            <a:ext cx="8136904" cy="13681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 useBgFill="1"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2192000" cy="6855555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marL="0" indent="0" algn="ctr">
              <a:buNone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Tussenpagina</a:t>
            </a:r>
            <a:r>
              <a:rPr lang="nl-NL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afbeelding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32" name="TextBox 31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34" name="Rectangle 3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Straight Connector 39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42" name="Rectangle 4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4" name="Straight Connector 43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58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eslid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263" y="2355850"/>
            <a:ext cx="2395537" cy="2414588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9" name="Picture Placeholder 7">
            <a:extLst>
              <a:ext uri="{FF2B5EF4-FFF2-40B4-BE49-F238E27FC236}">
                <a16:creationId xmlns:a16="http://schemas.microsoft.com/office/drawing/2014/main" id="{4769E892-37BD-4E39-8C67-8E1525991D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1413" y="2364240"/>
            <a:ext cx="2416175" cy="2406198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F43F37-6578-4009-AFA1-F16E909D77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0461" y="2355850"/>
            <a:ext cx="2905539" cy="241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1825921-4BAC-4A30-9D68-5E3CC234D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2972" y="2355850"/>
            <a:ext cx="2905539" cy="241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Introductiepagina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(16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(16 </a:t>
            </a:r>
            <a:r>
              <a:rPr lang="nl-NL" sz="1000" i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50" name="Rectangle 4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53" name="Rectangle 5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56" name="Rectangle 5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59" name="Rectangle 5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62" name="Rectangle 61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TextBox 81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86" name="TextBox 85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86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88" name="Rectangle 87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Rectangle 89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" name="Straight Connector 93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96" name="Rectangle 9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8" name="Straight Connector 97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520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5225">
          <p15:clr>
            <a:srgbClr val="FBAE40"/>
          </p15:clr>
        </p15:guide>
        <p15:guide id="8" pos="7255">
          <p15:clr>
            <a:srgbClr val="FBAE40"/>
          </p15:clr>
        </p15:guide>
        <p15:guide id="9" pos="2496">
          <p15:clr>
            <a:srgbClr val="FBAE40"/>
          </p15:clr>
        </p15:guide>
        <p15:guide id="10" pos="484">
          <p15:clr>
            <a:srgbClr val="FBAE40"/>
          </p15:clr>
        </p15:guide>
        <p15:guide id="13" pos="3919" userDrawn="1">
          <p15:clr>
            <a:srgbClr val="FBAE40"/>
          </p15:clr>
        </p15:guide>
        <p15:guide id="14" pos="5441" userDrawn="1">
          <p15:clr>
            <a:srgbClr val="FBAE40"/>
          </p15:clr>
        </p15:guide>
        <p15:guide id="15" pos="1872" userDrawn="1">
          <p15:clr>
            <a:srgbClr val="FBAE40"/>
          </p15:clr>
        </p15:guide>
        <p15:guide id="16" pos="363" userDrawn="1">
          <p15:clr>
            <a:srgbClr val="FBAE40"/>
          </p15:clr>
        </p15:guide>
        <p15:guide id="17" orient="horz" pos="1484" userDrawn="1">
          <p15:clr>
            <a:srgbClr val="FBAE40"/>
          </p15:clr>
        </p15:guide>
        <p15:guide id="18" orient="horz" pos="300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ma/Introductieslide 4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D21EEC-E4A5-40DE-861A-A5D2970A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678869"/>
            <a:ext cx="11159196" cy="80591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 useBgFill="1">
        <p:nvSpPr>
          <p:cNvPr id="8" name="Picture Placeholder 7">
            <a:extLst>
              <a:ext uri="{FF2B5EF4-FFF2-40B4-BE49-F238E27FC236}">
                <a16:creationId xmlns:a16="http://schemas.microsoft.com/office/drawing/2014/main" id="{ED60D2CD-D95E-4DE8-81CF-F42051EAC3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0690" y="1552801"/>
            <a:ext cx="2415600" cy="2431597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9" name="Picture Placeholder 7">
            <a:extLst>
              <a:ext uri="{FF2B5EF4-FFF2-40B4-BE49-F238E27FC236}">
                <a16:creationId xmlns:a16="http://schemas.microsoft.com/office/drawing/2014/main" id="{4769E892-37BD-4E39-8C67-8E1525991DF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4200" y="1552801"/>
            <a:ext cx="2416175" cy="2431597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F43F37-6578-4009-AFA1-F16E909D77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221088"/>
            <a:ext cx="241617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1825921-4BAC-4A30-9D68-5E3CC234D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91625" y="4221088"/>
            <a:ext cx="241235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 useBgFill="1">
        <p:nvSpPr>
          <p:cNvPr id="10" name="Picture Placeholder 7">
            <a:extLst>
              <a:ext uri="{FF2B5EF4-FFF2-40B4-BE49-F238E27FC236}">
                <a16:creationId xmlns:a16="http://schemas.microsoft.com/office/drawing/2014/main" id="{35C5B6DC-BE5E-43A2-941D-79AA88A715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15178" y="1552801"/>
            <a:ext cx="2415600" cy="2431597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 useBgFill="1">
        <p:nvSpPr>
          <p:cNvPr id="13" name="Picture Placeholder 7">
            <a:extLst>
              <a:ext uri="{FF2B5EF4-FFF2-40B4-BE49-F238E27FC236}">
                <a16:creationId xmlns:a16="http://schemas.microsoft.com/office/drawing/2014/main" id="{282B1D46-10CA-47BE-8746-C599AF7EAF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1625" y="1552801"/>
            <a:ext cx="2416175" cy="2431596"/>
          </a:xfrm>
          <a:solidFill>
            <a:schemeClr val="accent1">
              <a:tint val="20000"/>
            </a:schemeClr>
          </a:solidFill>
        </p:spPr>
        <p:txBody>
          <a:bodyPr wrap="square" anchor="ctr"/>
          <a:lstStyle>
            <a:lvl1pPr algn="ctr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Click icon 
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D248D55-288A-4EC0-AC4C-C8DA816AB3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50506" y="4221088"/>
            <a:ext cx="241617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A808D4E-A7D5-418F-9DB7-994EFE72ED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5319" y="4221088"/>
            <a:ext cx="2416175" cy="23083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lang="en-US" sz="1800" i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9063" indent="-119063">
              <a:tabLst/>
              <a:defRPr sz="1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508956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met tekst niveaus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2436948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2436948" y="205438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2" t="15444" r="5868" b="19995"/>
          <a:stretch/>
        </p:blipFill>
        <p:spPr bwMode="auto">
          <a:xfrm>
            <a:off x="-2310934" y="1272882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2409976" y="476672"/>
            <a:ext cx="2133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Het UvA sjabloon heeft een aantal voorgeprogrammeerde tekst niveaus. Ga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‘Home’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‘Alinea’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om eenvoudig te schakelen tussen de verschillende niveaus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96800" y="1693275"/>
            <a:ext cx="108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omlaag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896888" y="1322862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Niveau omhoog</a:t>
            </a:r>
            <a:endPara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3612" r="47155" b="21827"/>
          <a:stretch/>
        </p:blipFill>
        <p:spPr bwMode="auto">
          <a:xfrm>
            <a:off x="-2310934" y="1628800"/>
            <a:ext cx="321174" cy="31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-2508956" y="2084657"/>
            <a:ext cx="1376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Tekstniveaus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2166918" y="245342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j-lt"/>
                <a:cs typeface="Arial" panose="020B0604020202020204" pitchFamily="34" charset="0"/>
              </a:rPr>
              <a:t>Platte tekst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2169590" y="2723262"/>
            <a:ext cx="1854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(24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-2083419" y="3023105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180975">
              <a:buFont typeface="Arial" panose="020B0604020202020204" pitchFamily="34" charset="0"/>
              <a:buChar char="•"/>
            </a:pPr>
            <a:r>
              <a:rPr lang="nl-NL" sz="1000" dirty="0">
                <a:latin typeface="+mj-lt"/>
                <a:cs typeface="Arial" panose="020B0604020202020204" pitchFamily="34" charset="0"/>
              </a:rPr>
              <a:t>Sub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Bullet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 (16 </a:t>
            </a:r>
            <a:r>
              <a:rPr lang="nl-NL" sz="1000" dirty="0" err="1">
                <a:latin typeface="+mj-lt"/>
                <a:cs typeface="Arial" panose="020B0604020202020204" pitchFamily="34" charset="0"/>
              </a:rPr>
              <a:t>pt</a:t>
            </a:r>
            <a:r>
              <a:rPr lang="nl-NL" sz="1000" dirty="0">
                <a:latin typeface="+mj-lt"/>
                <a:cs typeface="Arial" panose="020B0604020202020204" pitchFamily="34" charset="0"/>
              </a:rPr>
              <a:t>.)</a:t>
            </a:r>
            <a:endParaRPr lang="en-US" sz="1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-2083419" y="3329531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(24 </a:t>
            </a:r>
            <a:r>
              <a:rPr lang="nl-NL" sz="10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b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-2093659" y="3636326"/>
            <a:ext cx="16936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Kopje (16 </a:t>
            </a:r>
            <a:r>
              <a:rPr lang="nl-NL" sz="1000" i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pt</a:t>
            </a:r>
            <a:r>
              <a:rPr lang="nl-NL" sz="10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1000" i="1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-2425457" y="2431921"/>
            <a:ext cx="288032" cy="276999"/>
            <a:chOff x="12492689" y="2721406"/>
            <a:chExt cx="288032" cy="276999"/>
          </a:xfrm>
        </p:grpSpPr>
        <p:sp>
          <p:nvSpPr>
            <p:cNvPr id="31" name="Rectangle 30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-2426044" y="2725767"/>
            <a:ext cx="288032" cy="276999"/>
            <a:chOff x="12492689" y="2721406"/>
            <a:chExt cx="288032" cy="276999"/>
          </a:xfrm>
        </p:grpSpPr>
        <p:sp>
          <p:nvSpPr>
            <p:cNvPr id="34" name="Rectangle 33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-2425457" y="3023105"/>
            <a:ext cx="288032" cy="276999"/>
            <a:chOff x="12492689" y="2721406"/>
            <a:chExt cx="288032" cy="276999"/>
          </a:xfrm>
        </p:grpSpPr>
        <p:sp>
          <p:nvSpPr>
            <p:cNvPr id="37" name="Rectangle 3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-2425457" y="3329531"/>
            <a:ext cx="288032" cy="276999"/>
            <a:chOff x="12492689" y="2721406"/>
            <a:chExt cx="288032" cy="276999"/>
          </a:xfrm>
        </p:grpSpPr>
        <p:sp>
          <p:nvSpPr>
            <p:cNvPr id="40" name="Rectangle 3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-2427768" y="3630519"/>
            <a:ext cx="288032" cy="276999"/>
            <a:chOff x="12492689" y="2721406"/>
            <a:chExt cx="288032" cy="276999"/>
          </a:xfrm>
        </p:grpSpPr>
        <p:sp>
          <p:nvSpPr>
            <p:cNvPr id="43" name="Rectangle 42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xtBox 62"/>
          <p:cNvSpPr txBox="1"/>
          <p:nvPr userDrawn="1"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 userDrawn="1"/>
        </p:nvSpPr>
        <p:spPr>
          <a:xfrm>
            <a:off x="12792744" y="5972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56792"/>
            <a:ext cx="381000" cy="381000"/>
          </a:xfrm>
          <a:prstGeom prst="rect">
            <a:avLst/>
          </a:prstGeom>
        </p:spPr>
      </p:pic>
      <p:sp>
        <p:nvSpPr>
          <p:cNvPr id="67" name="TextBox 66"/>
          <p:cNvSpPr txBox="1"/>
          <p:nvPr userDrawn="1"/>
        </p:nvSpPr>
        <p:spPr>
          <a:xfrm>
            <a:off x="12792744" y="2132856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u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12397928" y="2192379"/>
            <a:ext cx="288032" cy="276999"/>
            <a:chOff x="12494133" y="2712391"/>
            <a:chExt cx="288032" cy="276999"/>
          </a:xfrm>
        </p:grpSpPr>
        <p:sp>
          <p:nvSpPr>
            <p:cNvPr id="69" name="Rectangle 68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Rectangle 70"/>
          <p:cNvSpPr/>
          <p:nvPr userDrawn="1"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 userDrawn="1"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12792744" y="2780928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20" y="4156050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Straight Connector 74"/>
          <p:cNvCxnSpPr/>
          <p:nvPr userDrawn="1"/>
        </p:nvCxnSpPr>
        <p:spPr>
          <a:xfrm>
            <a:off x="12396700" y="4714676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 userDrawn="1"/>
        </p:nvGrpSpPr>
        <p:grpSpPr>
          <a:xfrm>
            <a:off x="12397928" y="2837737"/>
            <a:ext cx="288032" cy="276999"/>
            <a:chOff x="12492689" y="2721406"/>
            <a:chExt cx="288032" cy="276999"/>
          </a:xfrm>
        </p:grpSpPr>
        <p:sp>
          <p:nvSpPr>
            <p:cNvPr id="77" name="Rectangle 76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9" name="Straight Connector 78"/>
          <p:cNvCxnSpPr/>
          <p:nvPr userDrawn="1"/>
        </p:nvCxnSpPr>
        <p:spPr>
          <a:xfrm>
            <a:off x="12396700" y="270892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12370968" y="2060848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 userDrawn="1"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Introductiepagina 2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00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3">
          <p15:clr>
            <a:srgbClr val="FBAE40"/>
          </p15:clr>
        </p15:guide>
        <p15:guide id="7" pos="5301">
          <p15:clr>
            <a:srgbClr val="FBAE40"/>
          </p15:clr>
        </p15:guide>
        <p15:guide id="8" pos="7720">
          <p15:clr>
            <a:srgbClr val="FBAE40"/>
          </p15:clr>
        </p15:guide>
        <p15:guide id="9" pos="2883">
          <p15:clr>
            <a:srgbClr val="FBAE40"/>
          </p15:clr>
        </p15:guide>
        <p15:guide id="10" pos="484">
          <p15:clr>
            <a:srgbClr val="FBAE40"/>
          </p15:clr>
        </p15:guide>
        <p15:guide id="13" pos="3976" userDrawn="1">
          <p15:clr>
            <a:srgbClr val="FBAE40"/>
          </p15:clr>
        </p15:guide>
        <p15:guide id="14" pos="5790" userDrawn="1">
          <p15:clr>
            <a:srgbClr val="FBAE40"/>
          </p15:clr>
        </p15:guide>
        <p15:guide id="15" pos="2162" userDrawn="1">
          <p15:clr>
            <a:srgbClr val="FBAE40"/>
          </p15:clr>
        </p15:guide>
        <p15:guide id="16" orient="horz" pos="981" userDrawn="1">
          <p15:clr>
            <a:srgbClr val="FBAE40"/>
          </p15:clr>
        </p15:guide>
        <p15:guide id="17" orient="horz" pos="252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315" y="678869"/>
            <a:ext cx="11159196" cy="936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14" y="1908313"/>
            <a:ext cx="11148649" cy="46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logoUvA">
            <a:extLst>
              <a:ext uri="{FF2B5EF4-FFF2-40B4-BE49-F238E27FC236}">
                <a16:creationId xmlns:a16="http://schemas.microsoft.com/office/drawing/2014/main" id="{F5DEE3AA-6A60-41EE-9C5B-5E3E6D2ABA9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8409" r="-9844" b="-28409"/>
          <a:stretch/>
        </p:blipFill>
        <p:spPr>
          <a:xfrm>
            <a:off x="56373" y="40940"/>
            <a:ext cx="3189124" cy="612000"/>
          </a:xfrm>
          <a:prstGeom prst="rect">
            <a:avLst/>
          </a:prstGeom>
        </p:spPr>
      </p:pic>
      <p:pic>
        <p:nvPicPr>
          <p:cNvPr id="5" name="logoUvA">
            <a:extLst>
              <a:ext uri="{FF2B5EF4-FFF2-40B4-BE49-F238E27FC236}">
                <a16:creationId xmlns:a16="http://schemas.microsoft.com/office/drawing/2014/main" id="{11F56519-192B-41CD-9BBC-B57B88EC433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8409" r="-9844" b="-28409"/>
          <a:stretch/>
        </p:blipFill>
        <p:spPr>
          <a:xfrm>
            <a:off x="56373" y="40940"/>
            <a:ext cx="3189124" cy="612000"/>
          </a:xfrm>
          <a:prstGeom prst="rect">
            <a:avLst/>
          </a:prstGeom>
        </p:spPr>
      </p:pic>
      <p:sp>
        <p:nvSpPr>
          <p:cNvPr id="6" name="Faculty">
            <a:extLst>
              <a:ext uri="{FF2B5EF4-FFF2-40B4-BE49-F238E27FC236}">
                <a16:creationId xmlns:a16="http://schemas.microsoft.com/office/drawing/2014/main" id="{E423983B-45D7-479C-8F2A-2239B10330E1}"/>
              </a:ext>
            </a:extLst>
          </p:cNvPr>
          <p:cNvSpPr txBox="1"/>
          <p:nvPr/>
        </p:nvSpPr>
        <p:spPr>
          <a:xfrm>
            <a:off x="557784" y="331646"/>
            <a:ext cx="3254732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26188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  <p:sldLayoutId id="2147485025" r:id="rId12"/>
    <p:sldLayoutId id="2147485026" r:id="rId13"/>
    <p:sldLayoutId id="2147485027" r:id="rId14"/>
    <p:sldLayoutId id="2147485028" r:id="rId15"/>
    <p:sldLayoutId id="214748503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7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27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7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70000"/>
        </a:lnSpc>
        <a:spcBef>
          <a:spcPts val="1000"/>
        </a:spcBef>
        <a:buFont typeface="Arial" panose="020B0604020202020204" pitchFamily="34" charset="0"/>
        <a:buNone/>
        <a:defRPr sz="2400" i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02">
          <p15:clr>
            <a:srgbClr val="F26B43"/>
          </p15:clr>
        </p15:guide>
        <p15:guide id="8" pos="9775">
          <p15:clr>
            <a:srgbClr val="F26B43"/>
          </p15:clr>
        </p15:guide>
        <p15:guide id="11" orient="horz" pos="867">
          <p15:clr>
            <a:srgbClr val="F26B43"/>
          </p15:clr>
        </p15:guide>
        <p15:guide id="12" pos="581">
          <p15:clr>
            <a:srgbClr val="F26B43"/>
          </p15:clr>
        </p15:guide>
        <p15:guide id="13" pos="7401">
          <p15:clr>
            <a:srgbClr val="F26B43"/>
          </p15:clr>
        </p15:guide>
        <p15:guide id="14" orient="horz" pos="3847">
          <p15:clr>
            <a:srgbClr val="F26B43"/>
          </p15:clr>
        </p15:guide>
        <p15:guide id="15" orient="horz" pos="482">
          <p15:clr>
            <a:srgbClr val="F26B43"/>
          </p15:clr>
        </p15:guide>
        <p15:guide id="16" pos="3736">
          <p15:clr>
            <a:srgbClr val="F26B43"/>
          </p15:clr>
        </p15:guide>
        <p15:guide id="17" pos="3961">
          <p15:clr>
            <a:srgbClr val="F26B43"/>
          </p15:clr>
        </p15:guide>
        <p15:guide id="18" orient="horz" pos="2069">
          <p15:clr>
            <a:srgbClr val="F26B43"/>
          </p15:clr>
        </p15:guide>
        <p15:guide id="19" orient="horz" pos="2201">
          <p15:clr>
            <a:srgbClr val="F26B43"/>
          </p15:clr>
        </p15:guide>
        <p15:guide id="20" pos="2655">
          <p15:clr>
            <a:srgbClr val="F26B43"/>
          </p15:clr>
        </p15:guide>
        <p15:guide id="21" pos="2781">
          <p15:clr>
            <a:srgbClr val="F26B43"/>
          </p15:clr>
        </p15:guide>
        <p15:guide id="22" pos="4871">
          <p15:clr>
            <a:srgbClr val="F26B43"/>
          </p15:clr>
        </p15:guide>
        <p15:guide id="23" pos="5021">
          <p15:clr>
            <a:srgbClr val="F26B43"/>
          </p15:clr>
        </p15:guide>
        <p15:guide id="24" orient="horz" pos="1196" userDrawn="1">
          <p15:clr>
            <a:srgbClr val="F26B43"/>
          </p15:clr>
        </p15:guide>
        <p15:guide id="25" pos="307" userDrawn="1">
          <p15:clr>
            <a:srgbClr val="F26B43"/>
          </p15:clr>
        </p15:guide>
        <p15:guide id="26" pos="7331" userDrawn="1">
          <p15:clr>
            <a:srgbClr val="F26B43"/>
          </p15:clr>
        </p15:guide>
        <p15:guide id="27" orient="horz" pos="4113" userDrawn="1">
          <p15:clr>
            <a:srgbClr val="F26B43"/>
          </p15:clr>
        </p15:guide>
        <p15:guide id="28" orient="horz" pos="7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www.flickr.com/photos/flat61/388361157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social&amp;i=2237860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thenounproject.com/search/?q=social&amp;i=141236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njertraining.nl/" TargetMode="External"/><Relationship Id="rId11" Type="http://schemas.openxmlformats.org/officeDocument/2006/relationships/image" Target="../media/image42.png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google.com/search?q=cocktails&amp;tbm=isch&amp;source=lnt&amp;tbs=sur:fc&amp;sa=X&amp;ved=0ahUKEwjAksPSxbPgAhUPTBoKHQm0CWgQpwUIIQ&amp;biw=1064&amp;bih=1011&amp;dpr=0.9#imgrc=TtKtfTydCWfXVM:" TargetMode="External"/><Relationship Id="rId7" Type="http://schemas.openxmlformats.org/officeDocument/2006/relationships/hyperlink" Target="https://www.google.com/search?q=cocktails&amp;tbm=isch&amp;source=lnt&amp;tbs=sur:fc&amp;sa=X&amp;ved=0ahUKEwjAksPSxbPgAhUPTBoKHQm0CWgQpwUIIQ&amp;biw=1064&amp;bih=1011&amp;dpr=0.9#imgrc=TGJlgkVWSJ8lKM: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hyperlink" Target="https://www.google.com/search?q=cocktails&amp;tbm=isch&amp;source=lnt&amp;tbs=sur:fc&amp;sa=X&amp;ved=0ahUKEwjAksPSxbPgAhUPTBoKHQm0CWgQpwUIIQ&amp;biw=1064&amp;bih=1011&amp;dpr=0.9#imgrc=41cj05t2N1htqM: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7" b="15042"/>
          <a:stretch/>
        </p:blipFill>
        <p:spPr>
          <a:xfrm>
            <a:off x="20" y="780927"/>
            <a:ext cx="12191980" cy="6077073"/>
          </a:xfr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369" y="4252354"/>
            <a:ext cx="7244880" cy="15841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1A1A20"/>
                </a:solidFill>
              </a:rPr>
              <a:t>Consortium </a:t>
            </a:r>
            <a:br>
              <a:rPr lang="en-US" sz="2800" dirty="0">
                <a:solidFill>
                  <a:srgbClr val="1A1A20"/>
                </a:solidFill>
              </a:rPr>
            </a:br>
            <a:r>
              <a:rPr lang="en-US" sz="2800" dirty="0" err="1">
                <a:solidFill>
                  <a:srgbClr val="1A1A20"/>
                </a:solidFill>
              </a:rPr>
              <a:t>Sociale</a:t>
            </a:r>
            <a:r>
              <a:rPr lang="en-US" sz="2800" dirty="0">
                <a:solidFill>
                  <a:srgbClr val="1A1A20"/>
                </a:solidFill>
              </a:rPr>
              <a:t> </a:t>
            </a:r>
            <a:r>
              <a:rPr lang="en-US" sz="2800" dirty="0" err="1">
                <a:solidFill>
                  <a:srgbClr val="1A1A20"/>
                </a:solidFill>
              </a:rPr>
              <a:t>Vaardigheden</a:t>
            </a:r>
            <a:r>
              <a:rPr lang="en-US" sz="2800" dirty="0">
                <a:solidFill>
                  <a:srgbClr val="1A1A20"/>
                </a:solidFill>
              </a:rPr>
              <a:t> </a:t>
            </a:r>
            <a:r>
              <a:rPr lang="en-US" sz="2800" dirty="0" err="1">
                <a:solidFill>
                  <a:srgbClr val="1A1A20"/>
                </a:solidFill>
              </a:rPr>
              <a:t>en</a:t>
            </a:r>
            <a:r>
              <a:rPr lang="en-US" sz="2800" dirty="0">
                <a:solidFill>
                  <a:srgbClr val="1A1A20"/>
                </a:solidFill>
              </a:rPr>
              <a:t> </a:t>
            </a:r>
            <a:r>
              <a:rPr lang="en-US" sz="2800" dirty="0" err="1">
                <a:solidFill>
                  <a:srgbClr val="1A1A20"/>
                </a:solidFill>
              </a:rPr>
              <a:t>Weerbaarheid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95336" y="3309318"/>
            <a:ext cx="7244880" cy="983777"/>
          </a:xfrm>
        </p:spPr>
        <p:txBody>
          <a:bodyPr>
            <a:normAutofit/>
          </a:bodyPr>
          <a:lstStyle/>
          <a:p>
            <a:r>
              <a:rPr lang="en-US" sz="1800" dirty="0" err="1">
                <a:solidFill>
                  <a:srgbClr val="A22948"/>
                </a:solidFill>
              </a:rPr>
              <a:t>Jeugd</a:t>
            </a:r>
            <a:r>
              <a:rPr lang="en-US" sz="1800" dirty="0">
                <a:solidFill>
                  <a:srgbClr val="A22948"/>
                </a:solidFill>
              </a:rPr>
              <a:t> in </a:t>
            </a:r>
            <a:r>
              <a:rPr lang="en-US" sz="1800" dirty="0" err="1">
                <a:solidFill>
                  <a:srgbClr val="A22948"/>
                </a:solidFill>
              </a:rPr>
              <a:t>Onderzoek</a:t>
            </a:r>
            <a:r>
              <a:rPr lang="en-US" sz="1800" dirty="0">
                <a:solidFill>
                  <a:srgbClr val="A22948"/>
                </a:solidFill>
              </a:rPr>
              <a:t>, 8-4-2021 </a:t>
            </a:r>
          </a:p>
          <a:p>
            <a:r>
              <a:rPr lang="en-US" sz="1800" dirty="0">
                <a:solidFill>
                  <a:srgbClr val="A22948"/>
                </a:solidFill>
              </a:rPr>
              <a:t>Brechtje de Mooij &amp; Minne Fekkes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88688" y="764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 invoegen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360696" y="404664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792744" y="62068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Wijzig de afbeelding door de bestaande afbeelding te verwijderen. Klik op het pictogram dat vervolgens verschijnt om een afbeelding in te voegen.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752" y="1580234"/>
            <a:ext cx="381000" cy="381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792744" y="2156298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die je wilt invoegen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‘Invoegen’</a:t>
            </a:r>
            <a:endParaRPr lang="en-US" sz="9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397928" y="2215821"/>
            <a:ext cx="288032" cy="276999"/>
            <a:chOff x="12494133" y="2712391"/>
            <a:chExt cx="288032" cy="276999"/>
          </a:xfrm>
        </p:grpSpPr>
        <p:sp>
          <p:nvSpPr>
            <p:cNvPr id="30" name="Rectangle 29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94133" y="2712391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2415930" y="670453"/>
            <a:ext cx="252028" cy="2520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397928" y="657967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91363" y="3798204"/>
            <a:ext cx="17281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Wanneer je de afbeelding wilt schalen of verslepen, ga dan naar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‘Bijsnijden’.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Met de witte bolletjes schaal je de afbeelding, met de zwarte haakjes schaal je het afbeeldingskader.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02" y="5136676"/>
            <a:ext cx="271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12388482" y="569530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2397928" y="2861179"/>
            <a:ext cx="288032" cy="276999"/>
            <a:chOff x="12492689" y="2721406"/>
            <a:chExt cx="288032" cy="276999"/>
          </a:xfrm>
        </p:grpSpPr>
        <p:sp>
          <p:nvSpPr>
            <p:cNvPr id="38" name="Rectangle 37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12396700" y="273236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370968" y="2084290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5"/>
          <p:cNvSpPr txBox="1"/>
          <p:nvPr/>
        </p:nvSpPr>
        <p:spPr>
          <a:xfrm>
            <a:off x="12846660" y="2890242"/>
            <a:ext cx="1728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Selecteer de afbeelding en klik 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‘Hulpmiddelen voor afbeeldingen’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Klik vervolgens bij het onderdeel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‘Schikken’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nl-NL" sz="900" b="1" dirty="0">
                <a:latin typeface="Arial" panose="020B0604020202020204" pitchFamily="34" charset="0"/>
                <a:cs typeface="Arial" panose="020B0604020202020204" pitchFamily="34" charset="0"/>
              </a:rPr>
              <a:t>‘Naar achtergrond’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28048" y="-531440"/>
            <a:ext cx="566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nl-N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Startpagina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2421465" y="3800073"/>
            <a:ext cx="288032" cy="276999"/>
            <a:chOff x="12492689" y="2721406"/>
            <a:chExt cx="288032" cy="276999"/>
          </a:xfrm>
        </p:grpSpPr>
        <p:sp>
          <p:nvSpPr>
            <p:cNvPr id="46" name="Rectangle 45"/>
            <p:cNvSpPr/>
            <p:nvPr/>
          </p:nvSpPr>
          <p:spPr>
            <a:xfrm>
              <a:off x="12507842" y="2721406"/>
              <a:ext cx="252028" cy="2520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492689" y="2721406"/>
              <a:ext cx="2880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l-NL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12385533" y="3717032"/>
            <a:ext cx="21602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5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4191D-0602-4BAB-BD3B-C7257DD7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5" y="1567813"/>
            <a:ext cx="11148649" cy="4779501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ea typeface="Calibri" pitchFamily="34" charset="0"/>
              </a:rPr>
              <a:t>Uitkomstmaten in beide </a:t>
            </a:r>
            <a:r>
              <a:rPr lang="nl-NL" dirty="0" err="1">
                <a:ea typeface="Calibri" pitchFamily="34" charset="0"/>
              </a:rPr>
              <a:t>data-sets</a:t>
            </a:r>
            <a:r>
              <a:rPr lang="nl-NL" dirty="0">
                <a:ea typeface="Calibri" pitchFamily="34" charset="0"/>
              </a:rPr>
              <a:t>:</a:t>
            </a:r>
          </a:p>
          <a:p>
            <a:endParaRPr lang="nl-NL" dirty="0">
              <a:ea typeface="Calibri" pitchFamily="34" charset="0"/>
            </a:endParaRPr>
          </a:p>
          <a:p>
            <a:r>
              <a:rPr lang="nl-NL" dirty="0">
                <a:ea typeface="Calibri" pitchFamily="34" charset="0"/>
              </a:rPr>
              <a:t>Schoolvragenlijst(SVL)</a:t>
            </a:r>
          </a:p>
          <a:p>
            <a:pPr lvl="1"/>
            <a:r>
              <a:rPr lang="nl-NL" dirty="0"/>
              <a:t>Plezier in school</a:t>
            </a:r>
          </a:p>
          <a:p>
            <a:pPr lvl="1"/>
            <a:r>
              <a:rPr lang="nl-NL" dirty="0"/>
              <a:t>Sociale acceptatie</a:t>
            </a:r>
          </a:p>
          <a:p>
            <a:pPr lvl="1"/>
            <a:r>
              <a:rPr lang="nl-NL" dirty="0"/>
              <a:t>Relatie met de leerkracht</a:t>
            </a:r>
          </a:p>
          <a:p>
            <a:pPr lvl="1"/>
            <a:r>
              <a:rPr lang="nl-NL" dirty="0"/>
              <a:t>Welzijn in de klas</a:t>
            </a:r>
            <a:endParaRPr lang="nl-NL" dirty="0">
              <a:ea typeface="Calibri" pitchFamily="34" charset="0"/>
            </a:endParaRPr>
          </a:p>
          <a:p>
            <a:endParaRPr lang="nl-NL" dirty="0">
              <a:ea typeface="Calibri" pitchFamily="34" charset="0"/>
            </a:endParaRPr>
          </a:p>
          <a:p>
            <a:r>
              <a:rPr lang="nl-NL" dirty="0">
                <a:ea typeface="Calibri" pitchFamily="34" charset="0"/>
              </a:rPr>
              <a:t>Kanjervragenlijst</a:t>
            </a:r>
          </a:p>
          <a:p>
            <a:pPr lvl="1"/>
            <a:r>
              <a:rPr lang="nl-NL" dirty="0" err="1"/>
              <a:t>Prosociaal</a:t>
            </a:r>
            <a:r>
              <a:rPr lang="nl-NL" dirty="0"/>
              <a:t> gedrag</a:t>
            </a:r>
          </a:p>
          <a:p>
            <a:pPr lvl="1"/>
            <a:r>
              <a:rPr lang="nl-NL" dirty="0"/>
              <a:t>Depressieve klachten</a:t>
            </a:r>
          </a:p>
          <a:p>
            <a:pPr lvl="1"/>
            <a:r>
              <a:rPr lang="nl-NL" dirty="0"/>
              <a:t>Verstorend gedrag</a:t>
            </a:r>
          </a:p>
          <a:p>
            <a:pPr lvl="1"/>
            <a:r>
              <a:rPr lang="nl-NL" dirty="0"/>
              <a:t>Eigenwaarde</a:t>
            </a:r>
          </a:p>
          <a:p>
            <a:pPr lvl="1"/>
            <a:r>
              <a:rPr lang="nl-NL" dirty="0" err="1"/>
              <a:t>Narcissism</a:t>
            </a:r>
            <a:endParaRPr lang="nl-NL" dirty="0"/>
          </a:p>
          <a:p>
            <a:pPr lvl="1"/>
            <a:r>
              <a:rPr lang="nl-NL" dirty="0"/>
              <a:t>Negatieve intenties</a:t>
            </a:r>
          </a:p>
          <a:p>
            <a:pPr lvl="0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B6583-286C-47A6-AB54-B6C342A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661899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Sociale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vaardigheden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weerbaarheid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7467F-897B-4B6B-B51A-4B0E4919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AB6583-286C-47A6-AB54-B6C342A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661899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Sociale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vaardigheden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weerbaarheid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7467F-897B-4B6B-B51A-4B0E4919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049F745A-1B3D-485B-B7A5-A90E150BC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9416" y="1424749"/>
            <a:ext cx="10585176" cy="53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1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4191D-0602-4BAB-BD3B-C7257DD7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5" y="1772815"/>
            <a:ext cx="11148649" cy="4574499"/>
          </a:xfrm>
        </p:spPr>
        <p:txBody>
          <a:bodyPr>
            <a:normAutofit/>
          </a:bodyPr>
          <a:lstStyle/>
          <a:p>
            <a:r>
              <a:rPr lang="nl-NL" b="1" dirty="0"/>
              <a:t>Conclusies secundaire analyses</a:t>
            </a:r>
          </a:p>
          <a:p>
            <a:endParaRPr lang="nl-NL" b="1" dirty="0"/>
          </a:p>
          <a:p>
            <a:r>
              <a:rPr lang="nl-NL" b="1" dirty="0"/>
              <a:t>Interpersoonlijke</a:t>
            </a:r>
            <a:r>
              <a:rPr lang="nl-NL" dirty="0"/>
              <a:t> variabelen: meer versterkt in een klasse setting.</a:t>
            </a:r>
          </a:p>
          <a:p>
            <a:endParaRPr lang="nl-NL" dirty="0"/>
          </a:p>
          <a:p>
            <a:r>
              <a:rPr lang="nl-NL" b="1" dirty="0"/>
              <a:t>Intrapersoonlijke</a:t>
            </a:r>
            <a:r>
              <a:rPr lang="nl-NL" dirty="0"/>
              <a:t> variabelen: meer versterkt in geïndiceerde setting, maar ook klasse setting</a:t>
            </a:r>
          </a:p>
          <a:p>
            <a:endParaRPr lang="nl-NL" dirty="0"/>
          </a:p>
          <a:p>
            <a:r>
              <a:rPr lang="nl-NL" dirty="0"/>
              <a:t>Bij keuze setting: van belang om helder te hebben welke aspecten je wilt versterken.</a:t>
            </a:r>
          </a:p>
          <a:p>
            <a:pPr lvl="0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B6583-286C-47A6-AB54-B6C342A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661899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Sociale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vaardigheden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weerbaarheid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7467F-897B-4B6B-B51A-4B0E4919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499008-B234-4DED-AA87-F1D7A3F88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11418" y="0"/>
            <a:ext cx="4680582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725280-DB39-481E-9CA1-02D6D3B379B5}"/>
              </a:ext>
            </a:extLst>
          </p:cNvPr>
          <p:cNvSpPr txBox="1"/>
          <p:nvPr/>
        </p:nvSpPr>
        <p:spPr>
          <a:xfrm>
            <a:off x="479377" y="692697"/>
            <a:ext cx="561657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A22948"/>
                </a:solidFill>
                <a:latin typeface="+mj-lt"/>
                <a:ea typeface="+mj-ea"/>
                <a:cs typeface="+mj-cs"/>
              </a:rPr>
              <a:t>Meta-</a:t>
            </a:r>
            <a:r>
              <a:rPr lang="en-US" sz="3200" dirty="0" err="1">
                <a:solidFill>
                  <a:srgbClr val="A22948"/>
                </a:solidFill>
                <a:latin typeface="+mj-lt"/>
                <a:ea typeface="+mj-ea"/>
                <a:cs typeface="+mj-cs"/>
              </a:rPr>
              <a:t>analyse</a:t>
            </a:r>
            <a:r>
              <a:rPr lang="en-US" sz="3200" dirty="0">
                <a:solidFill>
                  <a:srgbClr val="A22948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4460C-20BC-4D4F-9B4C-B704461DD4F5}"/>
              </a:ext>
            </a:extLst>
          </p:cNvPr>
          <p:cNvSpPr txBox="1"/>
          <p:nvPr/>
        </p:nvSpPr>
        <p:spPr>
          <a:xfrm>
            <a:off x="479377" y="3077951"/>
            <a:ext cx="70320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60 </a:t>
            </a:r>
            <a:r>
              <a:rPr lang="en-US" sz="2800" dirty="0" err="1"/>
              <a:t>individuele</a:t>
            </a:r>
            <a:r>
              <a:rPr lang="en-US" sz="2800" dirty="0"/>
              <a:t> </a:t>
            </a:r>
            <a:r>
              <a:rPr lang="en-US" sz="2800" dirty="0" err="1"/>
              <a:t>handleidingen</a:t>
            </a:r>
            <a:r>
              <a:rPr lang="en-US" sz="2800" dirty="0"/>
              <a:t>, 97 studies, 823 effect </a:t>
            </a:r>
            <a:r>
              <a:rPr lang="en-US" sz="2800" dirty="0" err="1"/>
              <a:t>groottes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Controlled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Interventies</a:t>
            </a:r>
            <a:r>
              <a:rPr lang="en-US" sz="2800" dirty="0"/>
              <a:t> </a:t>
            </a:r>
            <a:r>
              <a:rPr lang="en-US" sz="2800" dirty="0" err="1"/>
              <a:t>gericht</a:t>
            </a:r>
            <a:r>
              <a:rPr lang="en-US" sz="2800" dirty="0"/>
              <a:t> op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Schoolleeftijd</a:t>
            </a:r>
            <a:r>
              <a:rPr lang="en-US" sz="2800" dirty="0"/>
              <a:t> (tot 18 </a:t>
            </a:r>
            <a:r>
              <a:rPr lang="en-US" sz="2800" dirty="0" err="1"/>
              <a:t>jaar</a:t>
            </a:r>
            <a:r>
              <a:rPr lang="en-US" sz="2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Niet-klinische</a:t>
            </a:r>
            <a:r>
              <a:rPr lang="en-US" sz="2800" dirty="0"/>
              <a:t> </a:t>
            </a:r>
            <a:r>
              <a:rPr lang="en-US" sz="2800" dirty="0" err="1"/>
              <a:t>populatie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9CB66C-A3F9-42CF-9BF4-C7683DCBC7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6" t="19551" r="55250" b="62600"/>
          <a:stretch/>
        </p:blipFill>
        <p:spPr>
          <a:xfrm>
            <a:off x="293553" y="1349759"/>
            <a:ext cx="6624737" cy="16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8A5D81-6EF7-4FDD-90D9-C87E829A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404664"/>
            <a:ext cx="11159196" cy="93610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Interventie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Componenten</a:t>
            </a:r>
            <a:endParaRPr lang="nl-NL" dirty="0">
              <a:solidFill>
                <a:srgbClr val="A2294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55A89-7873-4CA5-9EE4-E9D2ACE8E4DB}"/>
              </a:ext>
            </a:extLst>
          </p:cNvPr>
          <p:cNvSpPr txBox="1"/>
          <p:nvPr/>
        </p:nvSpPr>
        <p:spPr>
          <a:xfrm>
            <a:off x="335360" y="3509212"/>
            <a:ext cx="233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Psycho-</a:t>
            </a:r>
            <a:r>
              <a:rPr lang="en-US" sz="2400" dirty="0" err="1"/>
              <a:t>educatie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48A5A-DE6F-425D-9B14-E2FCE00FADFE}"/>
              </a:ext>
            </a:extLst>
          </p:cNvPr>
          <p:cNvSpPr txBox="1"/>
          <p:nvPr/>
        </p:nvSpPr>
        <p:spPr>
          <a:xfrm>
            <a:off x="6384036" y="3509212"/>
            <a:ext cx="295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Vaardigheden</a:t>
            </a:r>
            <a:r>
              <a:rPr lang="en-US" sz="2400" dirty="0"/>
              <a:t> </a:t>
            </a:r>
            <a:r>
              <a:rPr lang="en-US" sz="2400" dirty="0" err="1"/>
              <a:t>oefenen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B7C11-382C-4484-AC10-8169047E9045}"/>
              </a:ext>
            </a:extLst>
          </p:cNvPr>
          <p:cNvSpPr txBox="1"/>
          <p:nvPr/>
        </p:nvSpPr>
        <p:spPr>
          <a:xfrm>
            <a:off x="9705182" y="3509212"/>
            <a:ext cx="215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Cognitief-emotionele</a:t>
            </a:r>
            <a:r>
              <a:rPr lang="en-US" sz="2400" dirty="0"/>
              <a:t> </a:t>
            </a:r>
            <a:r>
              <a:rPr lang="en-US" sz="2400" dirty="0" err="1"/>
              <a:t>oefeningen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23F02-AB0C-405B-8F79-69D71EE04E7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76" y="1772816"/>
            <a:ext cx="1671702" cy="15782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5FAC2D-6931-4BF0-A485-9C7F221E1FD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1" y="1772816"/>
            <a:ext cx="1652035" cy="15782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1F2D75-E318-4CF5-BE40-2F02646B280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4" y="1772816"/>
            <a:ext cx="1583124" cy="15782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00526E-32FE-47EE-A636-026D58906A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19" y="1772816"/>
            <a:ext cx="1632185" cy="15782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984294-65DF-4D6C-B5FD-D9D85CB171C6}"/>
              </a:ext>
            </a:extLst>
          </p:cNvPr>
          <p:cNvSpPr txBox="1"/>
          <p:nvPr/>
        </p:nvSpPr>
        <p:spPr>
          <a:xfrm>
            <a:off x="3616352" y="3509212"/>
            <a:ext cx="219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Psychofysieke</a:t>
            </a:r>
            <a:r>
              <a:rPr lang="en-US" sz="2400" dirty="0"/>
              <a:t> </a:t>
            </a:r>
            <a:r>
              <a:rPr lang="en-US" sz="2400" dirty="0" err="1"/>
              <a:t>oefeningen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876A9E-0695-465F-B93D-8AAE00B360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8"/>
          <a:stretch/>
        </p:blipFill>
        <p:spPr>
          <a:xfrm>
            <a:off x="5591947" y="4797152"/>
            <a:ext cx="1224056" cy="10497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C8A184-F70D-4557-8A00-1BFC3084DD8B}"/>
              </a:ext>
            </a:extLst>
          </p:cNvPr>
          <p:cNvSpPr txBox="1"/>
          <p:nvPr/>
        </p:nvSpPr>
        <p:spPr>
          <a:xfrm>
            <a:off x="4799856" y="5846918"/>
            <a:ext cx="280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Booster </a:t>
            </a:r>
            <a:r>
              <a:rPr lang="en-US" sz="2400" dirty="0" err="1"/>
              <a:t>componenten</a:t>
            </a:r>
            <a:endParaRPr lang="en-GB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8C3FF4-4794-4BF6-846C-0A7D4BB99C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9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4A96A1-3406-4C6C-9B58-42179E98D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9" y="1268760"/>
            <a:ext cx="11148649" cy="525658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9B71D2-9271-4E34-A000-736542C3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02" y="188640"/>
            <a:ext cx="11159196" cy="936103"/>
          </a:xfrm>
        </p:spPr>
        <p:txBody>
          <a:bodyPr/>
          <a:lstStyle/>
          <a:p>
            <a:r>
              <a:rPr lang="en-US" dirty="0">
                <a:solidFill>
                  <a:srgbClr val="A22948"/>
                </a:solidFill>
              </a:rPr>
              <a:t>Meta-</a:t>
            </a:r>
            <a:r>
              <a:rPr lang="en-US" dirty="0" err="1">
                <a:solidFill>
                  <a:srgbClr val="A22948"/>
                </a:solidFill>
              </a:rPr>
              <a:t>analyse</a:t>
            </a:r>
            <a:r>
              <a:rPr lang="en-US" dirty="0">
                <a:solidFill>
                  <a:srgbClr val="A22948"/>
                </a:solidFill>
              </a:rPr>
              <a:t> – </a:t>
            </a:r>
            <a:r>
              <a:rPr lang="en-US" dirty="0" err="1">
                <a:solidFill>
                  <a:srgbClr val="A22948"/>
                </a:solidFill>
              </a:rPr>
              <a:t>resultaten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mbt</a:t>
            </a:r>
            <a:r>
              <a:rPr lang="en-US" dirty="0">
                <a:solidFill>
                  <a:srgbClr val="A22948"/>
                </a:solidFill>
              </a:rPr>
              <a:t>. </a:t>
            </a:r>
            <a:r>
              <a:rPr lang="en-US" dirty="0" err="1">
                <a:solidFill>
                  <a:srgbClr val="A22948"/>
                </a:solidFill>
              </a:rPr>
              <a:t>componenten</a:t>
            </a:r>
            <a:endParaRPr lang="en-US" dirty="0">
              <a:solidFill>
                <a:srgbClr val="A22948"/>
              </a:solidFill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709B761-0D5D-45A9-AF96-21E32B6FC14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65373" y="5529530"/>
            <a:ext cx="984805" cy="52705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748242"/>
          </a:solidFill>
          <a:ln w="34925">
            <a:solidFill>
              <a:srgbClr val="74824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sp>
        <p:nvSpPr>
          <p:cNvPr id="5" name="Right Arrow 3">
            <a:extLst>
              <a:ext uri="{FF2B5EF4-FFF2-40B4-BE49-F238E27FC236}">
                <a16:creationId xmlns:a16="http://schemas.microsoft.com/office/drawing/2014/main" id="{9231AA5E-ECF7-40BD-BE0E-1DA9CF1B5A0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67796" y="5529531"/>
            <a:ext cx="984804" cy="52705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748242"/>
          </a:solidFill>
          <a:ln w="34925">
            <a:solidFill>
              <a:srgbClr val="74824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B5C75FA5-224F-418A-B9A4-30A4AD8EED9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279690" y="5538349"/>
            <a:ext cx="1002444" cy="52705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E6A447"/>
          </a:solidFill>
          <a:ln w="34925">
            <a:solidFill>
              <a:srgbClr val="E6A447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>
              <a:solidFill>
                <a:srgbClr val="FFFFFF"/>
              </a:solidFill>
            </a:endParaRP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BAF62617-E098-4577-9BE1-2294C85C15F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25088" y="5524200"/>
            <a:ext cx="974143" cy="52705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A22948"/>
          </a:solidFill>
          <a:ln w="34925">
            <a:solidFill>
              <a:srgbClr val="A22948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>
                <a:solidFill>
                  <a:schemeClr val="tx2"/>
                </a:solidFill>
                <a:latin typeface="Cambria" panose="02040503050406030204" pitchFamily="18" charset="0"/>
              </a:defRPr>
            </a:lvl1pPr>
            <a:lvl2pPr marL="742950" indent="-28575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>
                <a:solidFill>
                  <a:schemeClr val="tx2"/>
                </a:solidFill>
                <a:latin typeface="Cambria" panose="02040503050406030204" pitchFamily="18" charset="0"/>
              </a:defRPr>
            </a:lvl2pPr>
            <a:lvl3pPr marL="11430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>
                <a:solidFill>
                  <a:schemeClr val="tx2"/>
                </a:solidFill>
                <a:latin typeface="Cambria" panose="02040503050406030204" pitchFamily="18" charset="0"/>
              </a:defRPr>
            </a:lvl3pPr>
            <a:lvl4pPr marL="16002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>
                <a:solidFill>
                  <a:schemeClr val="tx2"/>
                </a:solidFill>
                <a:latin typeface="Cambria" panose="02040503050406030204" pitchFamily="18" charset="0"/>
              </a:defRPr>
            </a:lvl4pPr>
            <a:lvl5pPr marL="2057400" indent="-2286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>
                <a:solidFill>
                  <a:schemeClr val="tx2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>
              <a:solidFill>
                <a:srgbClr val="A2294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1CF60-AF7D-4CD3-B622-040FAF133D3A}"/>
              </a:ext>
            </a:extLst>
          </p:cNvPr>
          <p:cNvSpPr txBox="1"/>
          <p:nvPr/>
        </p:nvSpPr>
        <p:spPr>
          <a:xfrm>
            <a:off x="335360" y="4028871"/>
            <a:ext cx="233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Psychoeducation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84378-6985-49F6-BE82-DEBE1A6DF4F2}"/>
              </a:ext>
            </a:extLst>
          </p:cNvPr>
          <p:cNvSpPr txBox="1"/>
          <p:nvPr/>
        </p:nvSpPr>
        <p:spPr>
          <a:xfrm>
            <a:off x="6384036" y="4028871"/>
            <a:ext cx="295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Skill-building components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F4F1E-4A35-44BF-8937-FAB9CF133AA7}"/>
              </a:ext>
            </a:extLst>
          </p:cNvPr>
          <p:cNvSpPr txBox="1"/>
          <p:nvPr/>
        </p:nvSpPr>
        <p:spPr>
          <a:xfrm>
            <a:off x="9705182" y="4028871"/>
            <a:ext cx="215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Cognitive-emotional components</a:t>
            </a:r>
            <a:endParaRPr lang="en-GB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71AD08-4BDE-4BFF-9CAD-6D48DBCB116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776" y="2292475"/>
            <a:ext cx="1671702" cy="15782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BF86A3-E9A4-4C45-871B-6FB9E4ACE48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1" y="2292475"/>
            <a:ext cx="1652035" cy="15782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478D68-8A07-40C1-AA5E-95F5E1AA216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4" y="2292475"/>
            <a:ext cx="1583124" cy="157828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1B6E7-EE2D-4D9F-98C8-332E42769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19" y="2292475"/>
            <a:ext cx="1632185" cy="15782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9C0373-6D27-458D-90D2-5320CE2DFBE3}"/>
              </a:ext>
            </a:extLst>
          </p:cNvPr>
          <p:cNvSpPr txBox="1"/>
          <p:nvPr/>
        </p:nvSpPr>
        <p:spPr>
          <a:xfrm>
            <a:off x="3616352" y="4028871"/>
            <a:ext cx="219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Psychophysical components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42E7EC-AFF1-4DF8-93FE-4E486B91E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4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6FDFAA-3E1C-45BE-820B-AF57649B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14" y="1189966"/>
            <a:ext cx="11148649" cy="5335379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 err="1"/>
              <a:t>Psycho</a:t>
            </a:r>
            <a:r>
              <a:rPr lang="nl-NL" b="1" dirty="0"/>
              <a:t>-educatieve oefeningen </a:t>
            </a:r>
            <a:r>
              <a:rPr lang="nl-NL" dirty="0"/>
              <a:t>versterken het programma effect, met name als hiervan meerdere oefeningen (3-6) worden opgenomen.</a:t>
            </a:r>
          </a:p>
          <a:p>
            <a:endParaRPr lang="nl-NL" dirty="0"/>
          </a:p>
          <a:p>
            <a:r>
              <a:rPr lang="nl-NL" dirty="0"/>
              <a:t>Het daadwerkelijk </a:t>
            </a:r>
            <a:r>
              <a:rPr lang="nl-NL" b="1" dirty="0"/>
              <a:t>oefenen van het doelgedrag </a:t>
            </a:r>
            <a:r>
              <a:rPr lang="nl-NL" dirty="0"/>
              <a:t>vergroot de programma effecten, vooral als hier een substantieel aantal (11-20) oefeningen van wordt opgenomen.</a:t>
            </a:r>
          </a:p>
          <a:p>
            <a:endParaRPr lang="nl-NL" dirty="0"/>
          </a:p>
          <a:p>
            <a:r>
              <a:rPr lang="nl-NL" dirty="0"/>
              <a:t>Het opnemen van oefeningen die zich richten op het veranderen van </a:t>
            </a:r>
            <a:r>
              <a:rPr lang="nl-NL" b="1" dirty="0"/>
              <a:t>cognities of emoties </a:t>
            </a:r>
            <a:r>
              <a:rPr lang="nl-NL" dirty="0"/>
              <a:t>versterkt het programma effect, met name als hier een substantieel aantal (10-16) oefeningen van wordt opgenomen.</a:t>
            </a:r>
          </a:p>
          <a:p>
            <a:endParaRPr lang="nl-NL" dirty="0"/>
          </a:p>
          <a:p>
            <a:r>
              <a:rPr lang="nl-NL" dirty="0"/>
              <a:t>Het opnemen van </a:t>
            </a:r>
            <a:r>
              <a:rPr lang="nl-NL" b="1" dirty="0" err="1"/>
              <a:t>psychofysieke</a:t>
            </a:r>
            <a:r>
              <a:rPr lang="nl-NL" b="1" dirty="0"/>
              <a:t> oefeningen </a:t>
            </a:r>
            <a:r>
              <a:rPr lang="nl-NL" dirty="0"/>
              <a:t>heeft geen bijdrage aan het effect van het programma en programma’s die meer oefeningen op dit onderdeel richten hebben kleinere effecten.</a:t>
            </a:r>
          </a:p>
          <a:p>
            <a:endParaRPr lang="nl-NL" dirty="0"/>
          </a:p>
          <a:p>
            <a:r>
              <a:rPr lang="nl-NL" dirty="0"/>
              <a:t>Programma’s met een </a:t>
            </a:r>
            <a:r>
              <a:rPr lang="nl-NL" b="1" dirty="0"/>
              <a:t>duur van ongeveer 3-4 maanden </a:t>
            </a:r>
            <a:r>
              <a:rPr lang="nl-NL" dirty="0"/>
              <a:t>(10-16 weken) sorteren grotere effecten in vergelijking met programma’s van kortere of juist veel langere duur.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997171-9E36-4CA7-86FE-354AD19E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661899"/>
          </a:xfrm>
        </p:spPr>
        <p:txBody>
          <a:bodyPr>
            <a:normAutofit/>
          </a:bodyPr>
          <a:lstStyle/>
          <a:p>
            <a:r>
              <a:rPr lang="nl-NL" dirty="0"/>
              <a:t>De belangrijkste resultaten uit de meta-analyse  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024D5-BB96-43FD-BB6C-673713773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3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499008-B234-4DED-AA87-F1D7A3F88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11418" y="0"/>
            <a:ext cx="4680582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725280-DB39-481E-9CA1-02D6D3B379B5}"/>
              </a:ext>
            </a:extLst>
          </p:cNvPr>
          <p:cNvSpPr txBox="1"/>
          <p:nvPr/>
        </p:nvSpPr>
        <p:spPr>
          <a:xfrm>
            <a:off x="479377" y="692697"/>
            <a:ext cx="561657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A22948"/>
                </a:solidFill>
                <a:latin typeface="+mj-lt"/>
                <a:ea typeface="+mj-ea"/>
                <a:cs typeface="+mj-cs"/>
              </a:rPr>
              <a:t>Microtrials</a:t>
            </a:r>
            <a:endParaRPr lang="en-US" sz="3200" dirty="0">
              <a:solidFill>
                <a:srgbClr val="A2294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4460C-20BC-4D4F-9B4C-B704461DD4F5}"/>
              </a:ext>
            </a:extLst>
          </p:cNvPr>
          <p:cNvSpPr txBox="1"/>
          <p:nvPr/>
        </p:nvSpPr>
        <p:spPr>
          <a:xfrm>
            <a:off x="551384" y="1412776"/>
            <a:ext cx="70320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Spreekangst</a:t>
            </a:r>
            <a:r>
              <a:rPr lang="en-US" sz="2800" dirty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Exposure </a:t>
            </a:r>
            <a:r>
              <a:rPr lang="en-US" sz="2800" i="1" dirty="0"/>
              <a:t>vs. </a:t>
            </a:r>
            <a:r>
              <a:rPr lang="en-US" sz="2800" dirty="0" err="1"/>
              <a:t>cognitieve</a:t>
            </a:r>
            <a:r>
              <a:rPr lang="en-US" sz="2800" dirty="0"/>
              <a:t> </a:t>
            </a:r>
            <a:r>
              <a:rPr lang="en-US" sz="2800" dirty="0" err="1"/>
              <a:t>herstructurering</a:t>
            </a:r>
            <a:br>
              <a:rPr lang="en-US" sz="2800" dirty="0"/>
            </a:br>
            <a:r>
              <a:rPr lang="en-US" sz="2800" i="1" dirty="0"/>
              <a:t>vs. </a:t>
            </a:r>
            <a:r>
              <a:rPr lang="en-US" sz="2800" dirty="0" err="1"/>
              <a:t>combinatie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Weerbaarheid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zelfvertrouwen</a:t>
            </a:r>
            <a:r>
              <a:rPr lang="en-US" sz="2800" dirty="0"/>
              <a:t>: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800" dirty="0" err="1"/>
              <a:t>Cognitieve</a:t>
            </a:r>
            <a:r>
              <a:rPr lang="en-US" sz="2800" dirty="0"/>
              <a:t> </a:t>
            </a:r>
            <a:r>
              <a:rPr lang="en-US" sz="2800" dirty="0" err="1"/>
              <a:t>herstructurering</a:t>
            </a:r>
            <a:r>
              <a:rPr lang="en-US" sz="2800" dirty="0"/>
              <a:t> </a:t>
            </a:r>
            <a:r>
              <a:rPr lang="en-US" sz="2800" i="1" dirty="0"/>
              <a:t>vs. </a:t>
            </a:r>
            <a:r>
              <a:rPr lang="en-US" sz="2800" dirty="0" err="1"/>
              <a:t>psychofysieke</a:t>
            </a:r>
            <a:r>
              <a:rPr lang="en-US" sz="2800" dirty="0"/>
              <a:t> </a:t>
            </a:r>
            <a:r>
              <a:rPr lang="en-US" sz="2800" dirty="0" err="1"/>
              <a:t>oefeningen</a:t>
            </a:r>
            <a:endParaRPr lang="en-US" sz="2800" dirty="0"/>
          </a:p>
          <a:p>
            <a:pPr marL="1428750" lvl="2" indent="-514350">
              <a:buFont typeface="Arial" panose="020B0604020202020204" pitchFamily="34" charset="0"/>
              <a:buChar char="•"/>
            </a:pPr>
            <a:endParaRPr lang="en-US" sz="2800" i="1" dirty="0"/>
          </a:p>
          <a:p>
            <a:r>
              <a:rPr lang="en-US" sz="2800" dirty="0" err="1"/>
              <a:t>Prosociaal</a:t>
            </a:r>
            <a:r>
              <a:rPr lang="en-US" sz="2800" dirty="0"/>
              <a:t> </a:t>
            </a:r>
            <a:r>
              <a:rPr lang="en-US" sz="2800" dirty="0" err="1"/>
              <a:t>gedrag</a:t>
            </a:r>
            <a:r>
              <a:rPr lang="en-US" sz="2800" dirty="0"/>
              <a:t>: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800" dirty="0" err="1"/>
              <a:t>Toegevoegde</a:t>
            </a:r>
            <a:r>
              <a:rPr lang="en-US" sz="2800" dirty="0"/>
              <a:t> </a:t>
            </a:r>
            <a:r>
              <a:rPr lang="en-US" sz="2800" dirty="0" err="1"/>
              <a:t>waarde</a:t>
            </a:r>
            <a:r>
              <a:rPr lang="en-US" sz="2800" dirty="0"/>
              <a:t> </a:t>
            </a:r>
            <a:r>
              <a:rPr lang="en-US" sz="2800" dirty="0" err="1"/>
              <a:t>autonomie</a:t>
            </a:r>
            <a:r>
              <a:rPr lang="en-US" sz="2800" dirty="0"/>
              <a:t> </a:t>
            </a:r>
            <a:r>
              <a:rPr lang="en-US" sz="2800" dirty="0" err="1"/>
              <a:t>versterken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646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782C6C-A322-4693-8A41-2455DC80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35" y="571395"/>
            <a:ext cx="11159196" cy="7201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22948"/>
                </a:solidFill>
              </a:rPr>
              <a:t>Microtrial Designs</a:t>
            </a:r>
            <a:endParaRPr lang="nl-NL" dirty="0">
              <a:solidFill>
                <a:srgbClr val="A22948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5444A5E-D97A-4E4A-99B8-773E7A26F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40217" y="260648"/>
            <a:ext cx="3740776" cy="27644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DC56ECA-41C8-4F79-9975-9CFB949DFA3B}"/>
              </a:ext>
            </a:extLst>
          </p:cNvPr>
          <p:cNvSpPr txBox="1"/>
          <p:nvPr/>
        </p:nvSpPr>
        <p:spPr>
          <a:xfrm>
            <a:off x="598335" y="1576987"/>
            <a:ext cx="111591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 </a:t>
            </a:r>
            <a:r>
              <a:rPr lang="en-US" sz="2400" dirty="0" err="1"/>
              <a:t>sessies</a:t>
            </a:r>
            <a:r>
              <a:rPr lang="en-US" sz="2400" dirty="0"/>
              <a:t>, 60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Basisschool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Uitgevoerd</a:t>
            </a:r>
            <a:r>
              <a:rPr lang="en-US" sz="2400" dirty="0"/>
              <a:t> door </a:t>
            </a:r>
            <a:r>
              <a:rPr lang="en-US" sz="2400" dirty="0" err="1"/>
              <a:t>professionele</a:t>
            </a:r>
            <a:r>
              <a:rPr lang="en-US" sz="2400" dirty="0"/>
              <a:t> trainers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Groep</a:t>
            </a:r>
            <a:r>
              <a:rPr lang="en-US" sz="2400" dirty="0"/>
              <a:t> 6,7,8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5016E-ED50-4E1D-9003-4EF167821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9150" y="5472885"/>
            <a:ext cx="9833700" cy="134494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812F2EE7-1437-402E-AD5A-90D28DDB226B}"/>
              </a:ext>
            </a:extLst>
          </p:cNvPr>
          <p:cNvSpPr/>
          <p:nvPr/>
        </p:nvSpPr>
        <p:spPr>
          <a:xfrm rot="16200000">
            <a:off x="4511826" y="4681803"/>
            <a:ext cx="288032" cy="1440161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33D8FB-0D21-4AEC-B75B-18427EB2598A}"/>
              </a:ext>
            </a:extLst>
          </p:cNvPr>
          <p:cNvSpPr txBox="1"/>
          <p:nvPr/>
        </p:nvSpPr>
        <p:spPr>
          <a:xfrm>
            <a:off x="3683734" y="46670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Interventie</a:t>
            </a:r>
            <a:r>
              <a:rPr lang="en-US" dirty="0"/>
              <a:t> </a:t>
            </a:r>
            <a:r>
              <a:rPr lang="en-US" dirty="0" err="1"/>
              <a:t>periode</a:t>
            </a:r>
            <a:endParaRPr lang="en-US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65DE0A1B-9B20-4309-910E-BDA2C5FA93DD}"/>
              </a:ext>
            </a:extLst>
          </p:cNvPr>
          <p:cNvSpPr/>
          <p:nvPr/>
        </p:nvSpPr>
        <p:spPr>
          <a:xfrm rot="16200000">
            <a:off x="7824195" y="2809596"/>
            <a:ext cx="288032" cy="5184574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42815F7D-0A19-494A-B575-62024708B65F}"/>
              </a:ext>
            </a:extLst>
          </p:cNvPr>
          <p:cNvSpPr/>
          <p:nvPr/>
        </p:nvSpPr>
        <p:spPr>
          <a:xfrm rot="16200000">
            <a:off x="2675622" y="4285759"/>
            <a:ext cx="288032" cy="223224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E8CC8B-DF13-404F-95F5-4EFBDE5911D3}"/>
              </a:ext>
            </a:extLst>
          </p:cNvPr>
          <p:cNvSpPr txBox="1"/>
          <p:nvPr/>
        </p:nvSpPr>
        <p:spPr>
          <a:xfrm>
            <a:off x="6996103" y="466708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Follow-up </a:t>
            </a:r>
            <a:r>
              <a:rPr lang="en-US" dirty="0" err="1"/>
              <a:t>periode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187C2-61AB-4696-8985-9E01D6E1DDDA}"/>
              </a:ext>
            </a:extLst>
          </p:cNvPr>
          <p:cNvSpPr txBox="1"/>
          <p:nvPr/>
        </p:nvSpPr>
        <p:spPr>
          <a:xfrm>
            <a:off x="1847530" y="452858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</a:t>
            </a:r>
            <a:r>
              <a:rPr lang="en-US" dirty="0" err="1"/>
              <a:t>interventie</a:t>
            </a:r>
            <a:endParaRPr lang="en-US" dirty="0"/>
          </a:p>
          <a:p>
            <a:pPr algn="ctr"/>
            <a:r>
              <a:rPr lang="en-US" dirty="0" err="1"/>
              <a:t>periode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E48F-5F1E-4B48-9EB7-1D7DE1D5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02" y="2960948"/>
            <a:ext cx="11159196" cy="936103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A22948"/>
                </a:solidFill>
              </a:rPr>
              <a:t>Microtrial</a:t>
            </a:r>
            <a:r>
              <a:rPr lang="en-US" sz="4000" dirty="0">
                <a:solidFill>
                  <a:srgbClr val="A22948"/>
                </a:solidFill>
              </a:rPr>
              <a:t> </a:t>
            </a:r>
            <a:r>
              <a:rPr lang="en-US" sz="4000" dirty="0" err="1">
                <a:solidFill>
                  <a:srgbClr val="A22948"/>
                </a:solidFill>
              </a:rPr>
              <a:t>spreekangst</a:t>
            </a:r>
            <a:r>
              <a:rPr lang="en-US" sz="4000" dirty="0">
                <a:solidFill>
                  <a:srgbClr val="A22948"/>
                </a:solidFill>
              </a:rPr>
              <a:t>:</a:t>
            </a:r>
            <a:br>
              <a:rPr lang="en-US" dirty="0">
                <a:solidFill>
                  <a:srgbClr val="A2294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Exposure, </a:t>
            </a:r>
            <a:r>
              <a:rPr lang="en-US" dirty="0" err="1">
                <a:solidFill>
                  <a:schemeClr val="tx1"/>
                </a:solidFill>
              </a:rPr>
              <a:t>cognitieve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herstructuring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dirty="0" err="1">
                <a:solidFill>
                  <a:schemeClr val="tx1"/>
                </a:solidFill>
              </a:rPr>
              <a:t>beide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3173E-3E90-4A84-9B70-7BC0C839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4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4191D-0602-4BAB-BD3B-C7257DD7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5" y="2060847"/>
            <a:ext cx="11148649" cy="4286467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32 interventies binnen het thema in de databank Effectieve Jeugdinterventies.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Verschillende typen interventies; meest voorkomend is een serie lessen waarin sociale vaardigheden worden aangeleerd, via klasse-setting of geïndiceerd.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Bij een veel van deze interventies is geen effectonderzoek gedaan en is niet bekend welke elementen de werkzaamheid bepalen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B6583-286C-47A6-AB54-B6C342A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661899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Sociale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vaardigheden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weerbaarheid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7467F-897B-4B6B-B51A-4B0E4919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7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3C0028-6F6C-437E-8653-3185ECF12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99" y="1985187"/>
            <a:ext cx="2022414" cy="1800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3B791-A05A-4500-BA0A-A9E3E811CA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3"/>
          <a:stretch/>
        </p:blipFill>
        <p:spPr>
          <a:xfrm>
            <a:off x="5009543" y="1769163"/>
            <a:ext cx="2302934" cy="1980000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BCB6B87-12FD-4ED5-B659-621E4BE990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3"/>
          <a:stretch/>
        </p:blipFill>
        <p:spPr>
          <a:xfrm>
            <a:off x="1281730" y="1782707"/>
            <a:ext cx="2261899" cy="198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2A8E18-A640-4C9D-A77F-65499CF423E4}"/>
              </a:ext>
            </a:extLst>
          </p:cNvPr>
          <p:cNvSpPr txBox="1"/>
          <p:nvPr/>
        </p:nvSpPr>
        <p:spPr>
          <a:xfrm>
            <a:off x="4309132" y="3827363"/>
            <a:ext cx="337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Cognitieve</a:t>
            </a:r>
            <a:r>
              <a:rPr lang="en-US" sz="2400" b="1" dirty="0"/>
              <a:t> </a:t>
            </a:r>
            <a:r>
              <a:rPr lang="en-US" sz="2400" b="1" dirty="0" err="1"/>
              <a:t>herstructuring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F8368-1BBE-4B18-AC14-68F49B301FA2}"/>
              </a:ext>
            </a:extLst>
          </p:cNvPr>
          <p:cNvSpPr txBox="1"/>
          <p:nvPr/>
        </p:nvSpPr>
        <p:spPr>
          <a:xfrm>
            <a:off x="568137" y="3839939"/>
            <a:ext cx="337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Exposure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646DF-9DDA-491B-A583-5C7B114D32AB}"/>
              </a:ext>
            </a:extLst>
          </p:cNvPr>
          <p:cNvSpPr txBox="1"/>
          <p:nvPr/>
        </p:nvSpPr>
        <p:spPr>
          <a:xfrm>
            <a:off x="8300606" y="3785187"/>
            <a:ext cx="337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Exposure + </a:t>
            </a:r>
            <a:r>
              <a:rPr lang="en-US" sz="2400" b="1" dirty="0" err="1"/>
              <a:t>Cognitieve</a:t>
            </a:r>
            <a:r>
              <a:rPr lang="en-US" sz="2400" b="1" dirty="0"/>
              <a:t> </a:t>
            </a:r>
            <a:r>
              <a:rPr lang="en-US" sz="2400" b="1" dirty="0" err="1"/>
              <a:t>herstructurering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0E70CA-E96F-455F-8387-CB3A199FB94E}"/>
              </a:ext>
            </a:extLst>
          </p:cNvPr>
          <p:cNvSpPr txBox="1"/>
          <p:nvPr/>
        </p:nvSpPr>
        <p:spPr>
          <a:xfrm>
            <a:off x="4340166" y="4628328"/>
            <a:ext cx="337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 </a:t>
            </a:r>
            <a:r>
              <a:rPr lang="en-US" sz="2400" dirty="0"/>
              <a:t>= 73</a:t>
            </a:r>
          </a:p>
          <a:p>
            <a:pPr algn="ctr"/>
            <a:r>
              <a:rPr lang="en-US" sz="2400" i="1" dirty="0"/>
              <a:t>M</a:t>
            </a:r>
            <a:r>
              <a:rPr lang="en-US" sz="2400" i="1" baseline="-25000" dirty="0"/>
              <a:t>age</a:t>
            </a:r>
            <a:r>
              <a:rPr lang="en-US" sz="2400" baseline="-25000" dirty="0"/>
              <a:t> </a:t>
            </a:r>
            <a:r>
              <a:rPr lang="en-US" sz="2400" dirty="0"/>
              <a:t>= 10.75 (</a:t>
            </a:r>
            <a:r>
              <a:rPr lang="en-US" sz="2400" i="1" dirty="0"/>
              <a:t>SD </a:t>
            </a:r>
            <a:r>
              <a:rPr lang="en-US" sz="2400" dirty="0"/>
              <a:t>= 1.12)</a:t>
            </a:r>
          </a:p>
          <a:p>
            <a:pPr algn="ctr"/>
            <a:r>
              <a:rPr lang="en-US" sz="2400" dirty="0"/>
              <a:t>72% </a:t>
            </a:r>
            <a:r>
              <a:rPr lang="en-US" sz="2400" dirty="0" err="1"/>
              <a:t>Meisjes</a:t>
            </a:r>
            <a:r>
              <a:rPr lang="en-US" sz="2400" dirty="0"/>
              <a:t> (</a:t>
            </a:r>
            <a:r>
              <a:rPr lang="en-US" sz="2400" i="1" dirty="0"/>
              <a:t>n </a:t>
            </a:r>
            <a:r>
              <a:rPr lang="en-US" sz="2400" dirty="0"/>
              <a:t>= 43)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F73731-5149-4A40-B1CE-E01A29DE31CA}"/>
              </a:ext>
            </a:extLst>
          </p:cNvPr>
          <p:cNvSpPr txBox="1"/>
          <p:nvPr/>
        </p:nvSpPr>
        <p:spPr>
          <a:xfrm>
            <a:off x="605689" y="4658360"/>
            <a:ext cx="337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 </a:t>
            </a:r>
            <a:r>
              <a:rPr lang="en-US" sz="2400" dirty="0"/>
              <a:t>= 82</a:t>
            </a:r>
          </a:p>
          <a:p>
            <a:pPr algn="ctr"/>
            <a:r>
              <a:rPr lang="en-US" sz="2400" i="1" dirty="0"/>
              <a:t>M</a:t>
            </a:r>
            <a:r>
              <a:rPr lang="en-US" sz="2400" i="1" baseline="-25000" dirty="0"/>
              <a:t>age</a:t>
            </a:r>
            <a:r>
              <a:rPr lang="en-US" sz="2400" baseline="-25000" dirty="0"/>
              <a:t> </a:t>
            </a:r>
            <a:r>
              <a:rPr lang="en-US" sz="2400" dirty="0"/>
              <a:t>= 10.32 (</a:t>
            </a:r>
            <a:r>
              <a:rPr lang="en-US" sz="2400" i="1" dirty="0"/>
              <a:t>SD </a:t>
            </a:r>
            <a:r>
              <a:rPr lang="en-US" sz="2400" dirty="0"/>
              <a:t>= .95)</a:t>
            </a:r>
          </a:p>
          <a:p>
            <a:pPr algn="ctr"/>
            <a:r>
              <a:rPr lang="en-US" sz="2400" dirty="0"/>
              <a:t>54% </a:t>
            </a:r>
            <a:r>
              <a:rPr lang="en-US" sz="2400" dirty="0" err="1"/>
              <a:t>meisjes</a:t>
            </a:r>
            <a:r>
              <a:rPr lang="en-US" sz="2400" dirty="0"/>
              <a:t> (</a:t>
            </a:r>
            <a:r>
              <a:rPr lang="en-US" sz="2400" i="1" dirty="0"/>
              <a:t>n </a:t>
            </a:r>
            <a:r>
              <a:rPr lang="en-US" sz="2400" dirty="0"/>
              <a:t>= 44)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E3473-5913-4D1C-9676-A3A514E82E12}"/>
              </a:ext>
            </a:extLst>
          </p:cNvPr>
          <p:cNvSpPr txBox="1"/>
          <p:nvPr/>
        </p:nvSpPr>
        <p:spPr>
          <a:xfrm>
            <a:off x="8338187" y="4628328"/>
            <a:ext cx="337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 </a:t>
            </a:r>
            <a:r>
              <a:rPr lang="en-US" sz="2400" dirty="0"/>
              <a:t>= 36</a:t>
            </a:r>
          </a:p>
          <a:p>
            <a:pPr algn="ctr"/>
            <a:r>
              <a:rPr lang="en-US" sz="2400" i="1" dirty="0"/>
              <a:t>M</a:t>
            </a:r>
            <a:r>
              <a:rPr lang="en-US" sz="2400" i="1" baseline="-25000" dirty="0"/>
              <a:t>age</a:t>
            </a:r>
            <a:r>
              <a:rPr lang="en-US" sz="2400" baseline="-25000" dirty="0"/>
              <a:t> </a:t>
            </a:r>
            <a:r>
              <a:rPr lang="en-US" sz="2400" dirty="0"/>
              <a:t>= 10.41 (</a:t>
            </a:r>
            <a:r>
              <a:rPr lang="en-US" sz="2400" i="1" dirty="0"/>
              <a:t>SD </a:t>
            </a:r>
            <a:r>
              <a:rPr lang="en-US" sz="2400" dirty="0"/>
              <a:t>= 1.18)</a:t>
            </a:r>
          </a:p>
          <a:p>
            <a:pPr algn="ctr"/>
            <a:r>
              <a:rPr lang="en-US" sz="2400" dirty="0"/>
              <a:t>64% </a:t>
            </a:r>
            <a:r>
              <a:rPr lang="en-US" sz="2400" dirty="0" err="1"/>
              <a:t>Meisjes</a:t>
            </a:r>
            <a:r>
              <a:rPr lang="en-US" sz="2400" dirty="0"/>
              <a:t> (</a:t>
            </a:r>
            <a:r>
              <a:rPr lang="en-US" sz="2400" i="1" dirty="0"/>
              <a:t>n </a:t>
            </a:r>
            <a:r>
              <a:rPr lang="en-US" sz="2400" dirty="0"/>
              <a:t>= 21)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A80B677-D37D-40AB-B9EE-2510E832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678869"/>
            <a:ext cx="11159196" cy="936103"/>
          </a:xfrm>
        </p:spPr>
        <p:txBody>
          <a:bodyPr anchor="t"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Microtrial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spreekangst</a:t>
            </a:r>
            <a:r>
              <a:rPr lang="en-US" dirty="0">
                <a:solidFill>
                  <a:srgbClr val="A22948"/>
                </a:solidFill>
              </a:rPr>
              <a:t>: </a:t>
            </a:r>
            <a:r>
              <a:rPr lang="en-US" dirty="0" err="1">
                <a:solidFill>
                  <a:srgbClr val="A22948"/>
                </a:solidFill>
              </a:rPr>
              <a:t>Condities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kenmerken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endParaRPr lang="nl-NL" dirty="0">
              <a:solidFill>
                <a:srgbClr val="A22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54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D20F0F-5203-43F9-8332-490F832C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14" y="1700807"/>
            <a:ext cx="11148649" cy="4985257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Exposure and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herstructuring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beide</a:t>
            </a:r>
            <a:r>
              <a:rPr lang="en-US" dirty="0"/>
              <a:t> </a:t>
            </a:r>
            <a:r>
              <a:rPr lang="en-US" dirty="0" err="1"/>
              <a:t>effectief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Effecten</a:t>
            </a:r>
            <a:r>
              <a:rPr lang="en-US" dirty="0"/>
              <a:t> </a:t>
            </a:r>
            <a:r>
              <a:rPr lang="en-US" dirty="0" err="1"/>
              <a:t>blijvend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3 </a:t>
            </a:r>
            <a:r>
              <a:rPr lang="en-US" dirty="0" err="1"/>
              <a:t>maanden</a:t>
            </a:r>
            <a:r>
              <a:rPr lang="en-US" dirty="0"/>
              <a:t> follow-up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Combinatie</a:t>
            </a:r>
            <a:r>
              <a:rPr lang="en-US" dirty="0"/>
              <a:t> van exposure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herstructurering</a:t>
            </a:r>
            <a:r>
              <a:rPr lang="en-US" dirty="0"/>
              <a:t> minder </a:t>
            </a:r>
            <a:r>
              <a:rPr lang="en-US" dirty="0" err="1"/>
              <a:t>effectief</a:t>
            </a:r>
            <a:endParaRPr lang="en-US" dirty="0"/>
          </a:p>
          <a:p>
            <a:pPr marL="1082675" lvl="2" indent="-457200">
              <a:lnSpc>
                <a:spcPct val="150000"/>
              </a:lnSpc>
            </a:pPr>
            <a:r>
              <a:rPr lang="en-US" dirty="0" err="1"/>
              <a:t>Dosis</a:t>
            </a:r>
            <a:r>
              <a:rPr lang="en-US" dirty="0"/>
              <a:t> per component </a:t>
            </a:r>
            <a:r>
              <a:rPr lang="en-US" dirty="0" err="1"/>
              <a:t>dient</a:t>
            </a:r>
            <a:r>
              <a:rPr lang="en-US" dirty="0"/>
              <a:t> </a:t>
            </a:r>
            <a:r>
              <a:rPr lang="en-US" dirty="0" err="1"/>
              <a:t>voldoende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zijn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79DC60-42C0-4B6C-B13B-B5AA103B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116632"/>
            <a:ext cx="11159196" cy="936103"/>
          </a:xfrm>
        </p:spPr>
        <p:txBody>
          <a:bodyPr/>
          <a:lstStyle/>
          <a:p>
            <a:r>
              <a:rPr lang="en-US" dirty="0" err="1">
                <a:solidFill>
                  <a:srgbClr val="A22948"/>
                </a:solidFill>
              </a:rPr>
              <a:t>Conclusies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microtrial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spreekangst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A4D08-7715-4247-8A55-954709F3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64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E48F-5F1E-4B48-9EB7-1D7DE1D5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02" y="2960948"/>
            <a:ext cx="11159196" cy="936103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A22948"/>
                </a:solidFill>
              </a:rPr>
              <a:t>Microtrial</a:t>
            </a:r>
            <a:r>
              <a:rPr lang="en-US" sz="4000" dirty="0">
                <a:solidFill>
                  <a:srgbClr val="A22948"/>
                </a:solidFill>
              </a:rPr>
              <a:t>: </a:t>
            </a:r>
            <a:r>
              <a:rPr lang="en-US" sz="4000" dirty="0" err="1">
                <a:solidFill>
                  <a:srgbClr val="A22948"/>
                </a:solidFill>
              </a:rPr>
              <a:t>weerbaarheid</a:t>
            </a:r>
            <a:r>
              <a:rPr lang="en-US" sz="4000" dirty="0">
                <a:solidFill>
                  <a:srgbClr val="A22948"/>
                </a:solidFill>
              </a:rPr>
              <a:t> </a:t>
            </a:r>
            <a:r>
              <a:rPr lang="en-US" sz="4000" dirty="0" err="1">
                <a:solidFill>
                  <a:srgbClr val="A22948"/>
                </a:solidFill>
              </a:rPr>
              <a:t>en</a:t>
            </a:r>
            <a:r>
              <a:rPr lang="en-US" sz="4000" dirty="0">
                <a:solidFill>
                  <a:srgbClr val="A22948"/>
                </a:solidFill>
              </a:rPr>
              <a:t> </a:t>
            </a:r>
            <a:r>
              <a:rPr lang="en-US" sz="4000" dirty="0" err="1">
                <a:solidFill>
                  <a:srgbClr val="A22948"/>
                </a:solidFill>
              </a:rPr>
              <a:t>zelfvertrouwen</a:t>
            </a:r>
            <a:r>
              <a:rPr lang="en-US" sz="4000" dirty="0">
                <a:solidFill>
                  <a:srgbClr val="A22948"/>
                </a:solidFill>
              </a:rPr>
              <a:t>:</a:t>
            </a:r>
            <a:br>
              <a:rPr lang="en-US" dirty="0">
                <a:solidFill>
                  <a:srgbClr val="A22948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Cognitieve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herstructurering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dirty="0" err="1">
                <a:solidFill>
                  <a:schemeClr val="tx1"/>
                </a:solidFill>
              </a:rPr>
              <a:t>psychofysieke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oefeningen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56D9D-2296-4703-9AED-D236F55DE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62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3B791-A05A-4500-BA0A-A9E3E811C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3"/>
          <a:stretch/>
        </p:blipFill>
        <p:spPr>
          <a:xfrm>
            <a:off x="5002579" y="1700808"/>
            <a:ext cx="2302934" cy="198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2A8E18-A640-4C9D-A77F-65499CF423E4}"/>
              </a:ext>
            </a:extLst>
          </p:cNvPr>
          <p:cNvSpPr txBox="1"/>
          <p:nvPr/>
        </p:nvSpPr>
        <p:spPr>
          <a:xfrm>
            <a:off x="4302168" y="3759008"/>
            <a:ext cx="337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Cognitieve</a:t>
            </a:r>
            <a:r>
              <a:rPr lang="en-US" sz="2400" b="1" dirty="0"/>
              <a:t> </a:t>
            </a:r>
            <a:r>
              <a:rPr lang="en-US" sz="2400" b="1" dirty="0" err="1"/>
              <a:t>herstructurering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F8368-1BBE-4B18-AC14-68F49B301FA2}"/>
              </a:ext>
            </a:extLst>
          </p:cNvPr>
          <p:cNvSpPr txBox="1"/>
          <p:nvPr/>
        </p:nvSpPr>
        <p:spPr>
          <a:xfrm>
            <a:off x="341729" y="3771584"/>
            <a:ext cx="359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Psychofysieke</a:t>
            </a:r>
            <a:r>
              <a:rPr lang="en-US" sz="2400" b="1" dirty="0"/>
              <a:t> </a:t>
            </a:r>
            <a:r>
              <a:rPr lang="en-US" sz="2400" b="1" dirty="0" err="1"/>
              <a:t>oefeningen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646DF-9DDA-491B-A583-5C7B114D32AB}"/>
              </a:ext>
            </a:extLst>
          </p:cNvPr>
          <p:cNvSpPr txBox="1"/>
          <p:nvPr/>
        </p:nvSpPr>
        <p:spPr>
          <a:xfrm>
            <a:off x="8334616" y="3716832"/>
            <a:ext cx="337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Controle</a:t>
            </a:r>
            <a:r>
              <a:rPr lang="en-US" sz="2400" b="1" dirty="0"/>
              <a:t> </a:t>
            </a:r>
            <a:r>
              <a:rPr lang="en-US" sz="2400" b="1" dirty="0" err="1"/>
              <a:t>groep</a:t>
            </a:r>
            <a:endParaRPr lang="en-US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034FE3-4C80-4610-815E-7AE25E5A70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2"/>
          <a:stretch/>
        </p:blipFill>
        <p:spPr>
          <a:xfrm>
            <a:off x="1076339" y="1720418"/>
            <a:ext cx="2567818" cy="2168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8D6A97-97A5-4E8C-BF82-FADCB706EA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6"/>
          <a:stretch/>
        </p:blipFill>
        <p:spPr>
          <a:xfrm>
            <a:off x="9188773" y="2010482"/>
            <a:ext cx="1925863" cy="15883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3BEE29-8C20-449E-8149-D949732AAAB1}"/>
              </a:ext>
            </a:extLst>
          </p:cNvPr>
          <p:cNvSpPr txBox="1"/>
          <p:nvPr/>
        </p:nvSpPr>
        <p:spPr>
          <a:xfrm>
            <a:off x="451451" y="4647113"/>
            <a:ext cx="337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 </a:t>
            </a:r>
            <a:r>
              <a:rPr lang="en-US" sz="2400" dirty="0"/>
              <a:t>= 60</a:t>
            </a:r>
          </a:p>
          <a:p>
            <a:pPr algn="ctr"/>
            <a:r>
              <a:rPr lang="en-US" sz="2400" i="1" dirty="0"/>
              <a:t>M</a:t>
            </a:r>
            <a:r>
              <a:rPr lang="en-US" sz="2400" i="1" baseline="-25000" dirty="0"/>
              <a:t>age</a:t>
            </a:r>
            <a:r>
              <a:rPr lang="en-US" sz="2400" baseline="-25000" dirty="0"/>
              <a:t> </a:t>
            </a:r>
            <a:r>
              <a:rPr lang="en-US" sz="2400" dirty="0"/>
              <a:t>= 10.61 (</a:t>
            </a:r>
            <a:r>
              <a:rPr lang="en-US" sz="2400" i="1" dirty="0"/>
              <a:t>SD </a:t>
            </a:r>
            <a:r>
              <a:rPr lang="en-US" sz="2400" dirty="0"/>
              <a:t>= 1.06)</a:t>
            </a:r>
          </a:p>
          <a:p>
            <a:pPr algn="ctr"/>
            <a:r>
              <a:rPr lang="en-US" sz="2400" dirty="0"/>
              <a:t>52% </a:t>
            </a:r>
            <a:r>
              <a:rPr lang="en-US" sz="2400" dirty="0" err="1"/>
              <a:t>Meisjes</a:t>
            </a:r>
            <a:r>
              <a:rPr lang="en-US" sz="2400" dirty="0"/>
              <a:t> (</a:t>
            </a:r>
            <a:r>
              <a:rPr lang="en-US" sz="2400" i="1" dirty="0"/>
              <a:t>n </a:t>
            </a:r>
            <a:r>
              <a:rPr lang="en-US" sz="2400" dirty="0"/>
              <a:t>= 31)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8B1F72-AD3B-4761-BF57-1754CD81AF56}"/>
              </a:ext>
            </a:extLst>
          </p:cNvPr>
          <p:cNvSpPr txBox="1"/>
          <p:nvPr/>
        </p:nvSpPr>
        <p:spPr>
          <a:xfrm>
            <a:off x="4466827" y="4680233"/>
            <a:ext cx="337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 </a:t>
            </a:r>
            <a:r>
              <a:rPr lang="en-US" sz="2400" dirty="0"/>
              <a:t>= 63</a:t>
            </a:r>
          </a:p>
          <a:p>
            <a:pPr algn="ctr"/>
            <a:r>
              <a:rPr lang="en-US" sz="2400" i="1" dirty="0"/>
              <a:t>M</a:t>
            </a:r>
            <a:r>
              <a:rPr lang="en-US" sz="2400" i="1" baseline="-25000" dirty="0"/>
              <a:t>age</a:t>
            </a:r>
            <a:r>
              <a:rPr lang="en-US" sz="2400" baseline="-25000" dirty="0"/>
              <a:t> </a:t>
            </a:r>
            <a:r>
              <a:rPr lang="en-US" sz="2400" dirty="0"/>
              <a:t>= 10.69 (</a:t>
            </a:r>
            <a:r>
              <a:rPr lang="en-US" sz="2400" i="1" dirty="0"/>
              <a:t>SD </a:t>
            </a:r>
            <a:r>
              <a:rPr lang="en-US" sz="2400" dirty="0"/>
              <a:t>= .92)</a:t>
            </a:r>
          </a:p>
          <a:p>
            <a:pPr algn="ctr"/>
            <a:r>
              <a:rPr lang="en-US" sz="2400" dirty="0"/>
              <a:t>51% </a:t>
            </a:r>
            <a:r>
              <a:rPr lang="en-US" sz="2400" dirty="0" err="1"/>
              <a:t>Meisjes</a:t>
            </a:r>
            <a:r>
              <a:rPr lang="en-US" sz="2400" dirty="0"/>
              <a:t> (</a:t>
            </a:r>
            <a:r>
              <a:rPr lang="en-US" sz="2400" i="1" dirty="0"/>
              <a:t>n </a:t>
            </a:r>
            <a:r>
              <a:rPr lang="en-US" sz="2400" dirty="0"/>
              <a:t>= 32)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4FB02E-FB8A-4908-98BC-4F0C6A9EF7AE}"/>
              </a:ext>
            </a:extLst>
          </p:cNvPr>
          <p:cNvSpPr txBox="1"/>
          <p:nvPr/>
        </p:nvSpPr>
        <p:spPr>
          <a:xfrm>
            <a:off x="8482203" y="4680233"/>
            <a:ext cx="337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 </a:t>
            </a:r>
            <a:r>
              <a:rPr lang="en-US" sz="2400" dirty="0"/>
              <a:t>= 63</a:t>
            </a:r>
          </a:p>
          <a:p>
            <a:pPr algn="ctr"/>
            <a:r>
              <a:rPr lang="en-US" sz="2400" i="1" dirty="0"/>
              <a:t>M</a:t>
            </a:r>
            <a:r>
              <a:rPr lang="en-US" sz="2400" i="1" baseline="-25000" dirty="0"/>
              <a:t>age</a:t>
            </a:r>
            <a:r>
              <a:rPr lang="en-US" sz="2400" baseline="-25000" dirty="0"/>
              <a:t> </a:t>
            </a:r>
            <a:r>
              <a:rPr lang="en-US" sz="2400" dirty="0"/>
              <a:t>= 10.67 (</a:t>
            </a:r>
            <a:r>
              <a:rPr lang="en-US" sz="2400" i="1" dirty="0"/>
              <a:t>SD </a:t>
            </a:r>
            <a:r>
              <a:rPr lang="en-US" sz="2400" dirty="0"/>
              <a:t>= 1.07)</a:t>
            </a:r>
          </a:p>
          <a:p>
            <a:pPr algn="ctr"/>
            <a:r>
              <a:rPr lang="en-US" sz="2400" dirty="0"/>
              <a:t>51% </a:t>
            </a:r>
            <a:r>
              <a:rPr lang="en-US" sz="2400" dirty="0" err="1"/>
              <a:t>Meisjes</a:t>
            </a:r>
            <a:r>
              <a:rPr lang="en-US" sz="2400" dirty="0"/>
              <a:t> (</a:t>
            </a:r>
            <a:r>
              <a:rPr lang="en-US" sz="2400" i="1" dirty="0"/>
              <a:t>n </a:t>
            </a:r>
            <a:r>
              <a:rPr lang="en-US" sz="2400" dirty="0"/>
              <a:t>= 32)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FB5FAE0-4139-4E59-AC33-EDBA8EB4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678869"/>
            <a:ext cx="11159196" cy="936103"/>
          </a:xfrm>
        </p:spPr>
        <p:txBody>
          <a:bodyPr anchor="t">
            <a:normAutofit fontScale="90000"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Microtrial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zelfvertrouwen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weerbaarheid</a:t>
            </a:r>
            <a:r>
              <a:rPr lang="en-US" dirty="0">
                <a:solidFill>
                  <a:srgbClr val="A22948"/>
                </a:solidFill>
              </a:rPr>
              <a:t>: </a:t>
            </a:r>
            <a:r>
              <a:rPr lang="en-US" dirty="0" err="1">
                <a:solidFill>
                  <a:srgbClr val="A22948"/>
                </a:solidFill>
              </a:rPr>
              <a:t>Condities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kenmerken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endParaRPr lang="nl-NL" dirty="0">
              <a:solidFill>
                <a:srgbClr val="A22948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24850A-ED88-49B6-88F4-A3102D090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1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50ED9F-ADEB-410A-82D3-F2052E4BD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61" y="2200604"/>
            <a:ext cx="11148649" cy="245679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Psychofysieke</a:t>
            </a:r>
            <a:r>
              <a:rPr lang="en-US" dirty="0"/>
              <a:t> </a:t>
            </a:r>
            <a:r>
              <a:rPr lang="en-US" dirty="0" err="1"/>
              <a:t>oefeningen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effect op </a:t>
            </a:r>
            <a:r>
              <a:rPr lang="en-US" dirty="0" err="1"/>
              <a:t>zelfvertrouwen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gerelateerde</a:t>
            </a:r>
            <a:r>
              <a:rPr lang="en-US" dirty="0"/>
              <a:t> </a:t>
            </a:r>
            <a:r>
              <a:rPr lang="en-US" dirty="0" err="1"/>
              <a:t>uitkomstmaten</a:t>
            </a:r>
            <a:r>
              <a:rPr lang="en-US" dirty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herstructurering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u="sng" dirty="0" err="1"/>
              <a:t>uitgestelde</a:t>
            </a:r>
            <a:r>
              <a:rPr lang="en-US" dirty="0"/>
              <a:t> </a:t>
            </a:r>
            <a:r>
              <a:rPr lang="en-US" dirty="0" err="1"/>
              <a:t>effecten</a:t>
            </a:r>
            <a:r>
              <a:rPr lang="en-US" dirty="0"/>
              <a:t> op </a:t>
            </a:r>
            <a:r>
              <a:rPr lang="en-US" dirty="0" err="1"/>
              <a:t>gevoel</a:t>
            </a:r>
            <a:r>
              <a:rPr lang="en-US" dirty="0"/>
              <a:t> van </a:t>
            </a:r>
            <a:r>
              <a:rPr lang="en-US" dirty="0" err="1"/>
              <a:t>competentie</a:t>
            </a:r>
            <a:r>
              <a:rPr lang="en-US" dirty="0"/>
              <a:t>, </a:t>
            </a:r>
            <a:r>
              <a:rPr lang="en-US" dirty="0" err="1"/>
              <a:t>automatische</a:t>
            </a:r>
            <a:r>
              <a:rPr lang="en-US" dirty="0"/>
              <a:t> (neg.) </a:t>
            </a:r>
            <a:r>
              <a:rPr lang="en-US" dirty="0" err="1"/>
              <a:t>gedachten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assertiviteit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88B93-37DB-45E6-8DC3-D9B6FFA6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678869"/>
            <a:ext cx="11159196" cy="73390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Conclusies</a:t>
            </a:r>
            <a:r>
              <a:rPr lang="en-US" dirty="0">
                <a:solidFill>
                  <a:srgbClr val="A22948"/>
                </a:solidFill>
              </a:rPr>
              <a:t>: </a:t>
            </a:r>
            <a:r>
              <a:rPr lang="en-US" dirty="0" err="1">
                <a:solidFill>
                  <a:srgbClr val="A22948"/>
                </a:solidFill>
              </a:rPr>
              <a:t>Microtrial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zelfvertrouwen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weerbaarheid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62B9A-2AAD-4E75-9376-7C08A833A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6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E48F-5F1E-4B48-9EB7-1D7DE1D5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02" y="2474894"/>
            <a:ext cx="11159196" cy="1908212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solidFill>
                  <a:srgbClr val="A22948"/>
                </a:solidFill>
              </a:rPr>
              <a:t>Microtrial</a:t>
            </a:r>
            <a:r>
              <a:rPr lang="en-US" dirty="0">
                <a:solidFill>
                  <a:srgbClr val="A22948"/>
                </a:solidFill>
              </a:rPr>
              <a:t>:</a:t>
            </a:r>
            <a:br>
              <a:rPr lang="en-US" dirty="0">
                <a:solidFill>
                  <a:srgbClr val="A22948"/>
                </a:solidFill>
              </a:rPr>
            </a:br>
            <a:r>
              <a:rPr lang="en-US" dirty="0" err="1">
                <a:solidFill>
                  <a:srgbClr val="A22948"/>
                </a:solidFill>
              </a:rPr>
              <a:t>Stimuleren</a:t>
            </a:r>
            <a:r>
              <a:rPr lang="en-US" dirty="0">
                <a:solidFill>
                  <a:srgbClr val="A22948"/>
                </a:solidFill>
              </a:rPr>
              <a:t> van prosocial </a:t>
            </a:r>
            <a:r>
              <a:rPr lang="en-US" dirty="0" err="1">
                <a:solidFill>
                  <a:srgbClr val="A22948"/>
                </a:solidFill>
              </a:rPr>
              <a:t>gedrag</a:t>
            </a:r>
            <a:br>
              <a:rPr lang="en-US" dirty="0">
                <a:solidFill>
                  <a:srgbClr val="A22948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Stimuleren</a:t>
            </a:r>
            <a:r>
              <a:rPr lang="en-US" dirty="0">
                <a:solidFill>
                  <a:schemeClr val="bg1"/>
                </a:solidFill>
              </a:rPr>
              <a:t> van </a:t>
            </a:r>
            <a:r>
              <a:rPr lang="en-US" dirty="0" err="1">
                <a:solidFill>
                  <a:schemeClr val="bg1"/>
                </a:solidFill>
              </a:rPr>
              <a:t>prosociaal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gedrag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17332-B7BF-444B-8DEC-050903D5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2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E2A8E18-A640-4C9D-A77F-65499CF423E4}"/>
              </a:ext>
            </a:extLst>
          </p:cNvPr>
          <p:cNvSpPr txBox="1"/>
          <p:nvPr/>
        </p:nvSpPr>
        <p:spPr>
          <a:xfrm>
            <a:off x="479376" y="348092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Sociale</a:t>
            </a:r>
            <a:r>
              <a:rPr lang="en-US" sz="2400" b="1" dirty="0"/>
              <a:t> </a:t>
            </a:r>
            <a:r>
              <a:rPr lang="en-US" sz="2400" b="1" dirty="0" err="1"/>
              <a:t>vaardigheden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>
                <a:solidFill>
                  <a:srgbClr val="A22948"/>
                </a:solidFill>
              </a:rPr>
              <a:t>MET</a:t>
            </a:r>
            <a:r>
              <a:rPr lang="en-US" sz="2400" b="1" dirty="0"/>
              <a:t> </a:t>
            </a:r>
            <a:r>
              <a:rPr lang="en-US" sz="2400" b="1" dirty="0" err="1"/>
              <a:t>autonomie</a:t>
            </a:r>
            <a:r>
              <a:rPr lang="en-US" sz="2400" b="1" dirty="0"/>
              <a:t>/</a:t>
            </a:r>
          </a:p>
          <a:p>
            <a:pPr algn="ctr"/>
            <a:r>
              <a:rPr lang="en-US" sz="2400" b="1" dirty="0" err="1"/>
              <a:t>verantwoordelijkheid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F8368-1BBE-4B18-AC14-68F49B301FA2}"/>
              </a:ext>
            </a:extLst>
          </p:cNvPr>
          <p:cNvSpPr txBox="1"/>
          <p:nvPr/>
        </p:nvSpPr>
        <p:spPr>
          <a:xfrm>
            <a:off x="4295800" y="3472752"/>
            <a:ext cx="337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Sociale</a:t>
            </a:r>
            <a:r>
              <a:rPr lang="en-US" sz="2400" b="1" dirty="0"/>
              <a:t> </a:t>
            </a:r>
            <a:r>
              <a:rPr lang="en-US" sz="2400" b="1" dirty="0" err="1"/>
              <a:t>vaardigheden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22948"/>
                </a:solidFill>
              </a:rPr>
              <a:t>ZONDER</a:t>
            </a:r>
            <a:r>
              <a:rPr lang="en-US" sz="2400" b="1" dirty="0"/>
              <a:t> </a:t>
            </a:r>
            <a:r>
              <a:rPr lang="en-US" sz="2400" b="1" dirty="0" err="1"/>
              <a:t>autonomie</a:t>
            </a:r>
            <a:r>
              <a:rPr lang="en-US" sz="2400" b="1" dirty="0"/>
              <a:t>/ </a:t>
            </a:r>
            <a:r>
              <a:rPr lang="en-US" sz="2400" b="1" dirty="0" err="1"/>
              <a:t>verantwoordelijkheid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D646DF-9DDA-491B-A583-5C7B114D32AB}"/>
              </a:ext>
            </a:extLst>
          </p:cNvPr>
          <p:cNvSpPr txBox="1"/>
          <p:nvPr/>
        </p:nvSpPr>
        <p:spPr>
          <a:xfrm>
            <a:off x="8311375" y="3480922"/>
            <a:ext cx="337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Controle</a:t>
            </a:r>
            <a:r>
              <a:rPr lang="en-US" sz="2400" b="1" dirty="0"/>
              <a:t> </a:t>
            </a:r>
            <a:r>
              <a:rPr lang="en-US" sz="2400" b="1" dirty="0" err="1"/>
              <a:t>groep</a:t>
            </a:r>
            <a:endParaRPr lang="en-US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68E3DE-318C-4D91-8AAC-BA57A3B31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6"/>
          <a:stretch/>
        </p:blipFill>
        <p:spPr>
          <a:xfrm>
            <a:off x="9178984" y="1681420"/>
            <a:ext cx="1925863" cy="1588337"/>
          </a:xfrm>
          <a:prstGeom prst="rect">
            <a:avLst/>
          </a:prstGeom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BB8803DC-788D-4043-B096-A9AF024047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4"/>
          <a:stretch/>
        </p:blipFill>
        <p:spPr>
          <a:xfrm>
            <a:off x="4993019" y="1679004"/>
            <a:ext cx="1980000" cy="1685499"/>
          </a:xfrm>
          <a:prstGeom prst="rect">
            <a:avLst/>
          </a:prstGeom>
        </p:spPr>
      </p:pic>
      <p:pic>
        <p:nvPicPr>
          <p:cNvPr id="16" name="Picture 15">
            <a:hlinkClick r:id="rId6"/>
            <a:extLst>
              <a:ext uri="{FF2B5EF4-FFF2-40B4-BE49-F238E27FC236}">
                <a16:creationId xmlns:a16="http://schemas.microsoft.com/office/drawing/2014/main" id="{FF0EC963-E29F-4B92-8311-A5A03D199A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/>
        </p:blipFill>
        <p:spPr>
          <a:xfrm>
            <a:off x="1054978" y="1556792"/>
            <a:ext cx="2223231" cy="18819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E89388-4F44-471D-8369-EF2F5E7B835E}"/>
              </a:ext>
            </a:extLst>
          </p:cNvPr>
          <p:cNvSpPr txBox="1"/>
          <p:nvPr/>
        </p:nvSpPr>
        <p:spPr>
          <a:xfrm>
            <a:off x="4408781" y="5050582"/>
            <a:ext cx="337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 </a:t>
            </a:r>
            <a:r>
              <a:rPr lang="en-US" sz="2400" dirty="0"/>
              <a:t>= 157</a:t>
            </a:r>
          </a:p>
          <a:p>
            <a:pPr algn="ctr"/>
            <a:r>
              <a:rPr lang="en-US" sz="2400" i="1" dirty="0"/>
              <a:t>M</a:t>
            </a:r>
            <a:r>
              <a:rPr lang="en-US" sz="2400" i="1" baseline="-25000" dirty="0"/>
              <a:t>age</a:t>
            </a:r>
            <a:r>
              <a:rPr lang="en-US" sz="2400" baseline="-25000" dirty="0"/>
              <a:t> </a:t>
            </a:r>
            <a:r>
              <a:rPr lang="en-US" sz="2400" dirty="0"/>
              <a:t>= 10.47 (</a:t>
            </a:r>
            <a:r>
              <a:rPr lang="en-US" sz="2400" i="1" dirty="0"/>
              <a:t>SD </a:t>
            </a:r>
            <a:r>
              <a:rPr lang="en-US" sz="2400" dirty="0"/>
              <a:t>= .86)</a:t>
            </a:r>
          </a:p>
          <a:p>
            <a:pPr algn="ctr"/>
            <a:r>
              <a:rPr lang="en-US" sz="2400" dirty="0"/>
              <a:t>45% </a:t>
            </a:r>
            <a:r>
              <a:rPr lang="en-US" sz="2400" dirty="0" err="1"/>
              <a:t>meisjes</a:t>
            </a:r>
            <a:r>
              <a:rPr lang="en-US" sz="2400" dirty="0"/>
              <a:t> (</a:t>
            </a:r>
            <a:r>
              <a:rPr lang="en-US" sz="2400" i="1" dirty="0"/>
              <a:t>n </a:t>
            </a:r>
            <a:r>
              <a:rPr lang="en-US" sz="2400" dirty="0"/>
              <a:t>= 70)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227CAC-AB00-423E-A50C-63576310D333}"/>
              </a:ext>
            </a:extLst>
          </p:cNvPr>
          <p:cNvSpPr txBox="1"/>
          <p:nvPr/>
        </p:nvSpPr>
        <p:spPr>
          <a:xfrm>
            <a:off x="657771" y="5050582"/>
            <a:ext cx="337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 </a:t>
            </a:r>
            <a:r>
              <a:rPr lang="en-US" sz="2400" dirty="0"/>
              <a:t>= 243</a:t>
            </a:r>
          </a:p>
          <a:p>
            <a:pPr algn="ctr"/>
            <a:r>
              <a:rPr lang="en-US" sz="2400" i="1" dirty="0"/>
              <a:t>M</a:t>
            </a:r>
            <a:r>
              <a:rPr lang="en-US" sz="2400" i="1" baseline="-25000" dirty="0"/>
              <a:t>age</a:t>
            </a:r>
            <a:r>
              <a:rPr lang="en-US" sz="2400" baseline="-25000" dirty="0"/>
              <a:t> </a:t>
            </a:r>
            <a:r>
              <a:rPr lang="en-US" sz="2400" dirty="0"/>
              <a:t>= 10.46 (</a:t>
            </a:r>
            <a:r>
              <a:rPr lang="en-US" sz="2400" i="1" dirty="0"/>
              <a:t>SD </a:t>
            </a:r>
            <a:r>
              <a:rPr lang="en-US" sz="2400" dirty="0"/>
              <a:t>= 1.04)</a:t>
            </a:r>
          </a:p>
          <a:p>
            <a:pPr algn="ctr"/>
            <a:r>
              <a:rPr lang="en-US" sz="2400" dirty="0"/>
              <a:t>44% </a:t>
            </a:r>
            <a:r>
              <a:rPr lang="en-US" sz="2400" dirty="0" err="1"/>
              <a:t>meisjes</a:t>
            </a:r>
            <a:r>
              <a:rPr lang="en-US" sz="2400" dirty="0"/>
              <a:t> (</a:t>
            </a:r>
            <a:r>
              <a:rPr lang="en-US" sz="2400" i="1" dirty="0"/>
              <a:t>n </a:t>
            </a:r>
            <a:r>
              <a:rPr lang="en-US" sz="2400" dirty="0"/>
              <a:t>= 107)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78CFA-435C-458D-9520-DDF2E813451D}"/>
              </a:ext>
            </a:extLst>
          </p:cNvPr>
          <p:cNvSpPr txBox="1"/>
          <p:nvPr/>
        </p:nvSpPr>
        <p:spPr>
          <a:xfrm>
            <a:off x="8314888" y="5050582"/>
            <a:ext cx="337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n </a:t>
            </a:r>
            <a:r>
              <a:rPr lang="en-US" sz="2400" dirty="0"/>
              <a:t>= 379</a:t>
            </a:r>
          </a:p>
          <a:p>
            <a:pPr algn="ctr"/>
            <a:r>
              <a:rPr lang="en-US" sz="2400" i="1" dirty="0"/>
              <a:t>M</a:t>
            </a:r>
            <a:r>
              <a:rPr lang="en-US" sz="2400" i="1" baseline="-25000" dirty="0"/>
              <a:t>age </a:t>
            </a:r>
            <a:r>
              <a:rPr lang="en-US" sz="2400" dirty="0"/>
              <a:t>= 10.76 (</a:t>
            </a:r>
            <a:r>
              <a:rPr lang="en-US" sz="2400" i="1" dirty="0"/>
              <a:t>SD </a:t>
            </a:r>
            <a:r>
              <a:rPr lang="en-US" sz="2400" dirty="0"/>
              <a:t>= .86)</a:t>
            </a:r>
          </a:p>
          <a:p>
            <a:pPr algn="ctr"/>
            <a:r>
              <a:rPr lang="en-US" sz="2400" dirty="0"/>
              <a:t>51% </a:t>
            </a:r>
            <a:r>
              <a:rPr lang="en-US" sz="2400" dirty="0" err="1"/>
              <a:t>meisjes</a:t>
            </a:r>
            <a:r>
              <a:rPr lang="en-US" sz="2400" dirty="0"/>
              <a:t> (</a:t>
            </a:r>
            <a:r>
              <a:rPr lang="en-US" sz="2400" i="1" dirty="0"/>
              <a:t>n </a:t>
            </a:r>
            <a:r>
              <a:rPr lang="en-US" sz="2400" dirty="0"/>
              <a:t>= 192)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1DA97C5D-873F-44E0-9568-3349FE67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678869"/>
            <a:ext cx="11511341" cy="936103"/>
          </a:xfrm>
        </p:spPr>
        <p:txBody>
          <a:bodyPr anchor="t">
            <a:normAutofit fontScale="90000"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Microtrial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prosociaal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gedrag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autonomie</a:t>
            </a:r>
            <a:r>
              <a:rPr lang="en-US" dirty="0">
                <a:solidFill>
                  <a:srgbClr val="A22948"/>
                </a:solidFill>
              </a:rPr>
              <a:t>: </a:t>
            </a:r>
            <a:r>
              <a:rPr lang="en-US" dirty="0" err="1">
                <a:solidFill>
                  <a:srgbClr val="A22948"/>
                </a:solidFill>
              </a:rPr>
              <a:t>Condities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kenmerken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endParaRPr lang="nl-NL" dirty="0">
              <a:solidFill>
                <a:srgbClr val="A22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51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BBD605-8FBB-47D3-9D13-F2B7B8939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5" y="2452632"/>
            <a:ext cx="11148649" cy="195273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Autonomie</a:t>
            </a:r>
            <a:r>
              <a:rPr lang="en-US" dirty="0"/>
              <a:t> </a:t>
            </a:r>
            <a:r>
              <a:rPr lang="en-US" dirty="0" err="1"/>
              <a:t>affirmatie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toegevoegde</a:t>
            </a:r>
            <a:r>
              <a:rPr lang="en-US" dirty="0"/>
              <a:t> </a:t>
            </a:r>
            <a:r>
              <a:rPr lang="en-US" dirty="0" err="1"/>
              <a:t>waarde</a:t>
            </a:r>
            <a:endParaRPr lang="en-US" dirty="0"/>
          </a:p>
          <a:p>
            <a:pPr marL="1082675" lvl="2" indent="-457200"/>
            <a:r>
              <a:rPr lang="en-US" dirty="0" err="1"/>
              <a:t>Effectief</a:t>
            </a:r>
            <a:r>
              <a:rPr lang="en-US" dirty="0"/>
              <a:t> in </a:t>
            </a:r>
            <a:r>
              <a:rPr lang="en-US" dirty="0" err="1"/>
              <a:t>verminderen</a:t>
            </a:r>
            <a:r>
              <a:rPr lang="en-US" dirty="0"/>
              <a:t> </a:t>
            </a:r>
            <a:r>
              <a:rPr lang="en-US" dirty="0" err="1"/>
              <a:t>internaliserend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externaliserend</a:t>
            </a:r>
            <a:r>
              <a:rPr lang="en-US" dirty="0"/>
              <a:t> </a:t>
            </a:r>
            <a:r>
              <a:rPr lang="en-US" dirty="0" err="1"/>
              <a:t>probleemgedrag</a:t>
            </a:r>
            <a:endParaRPr lang="en-US" dirty="0"/>
          </a:p>
          <a:p>
            <a:pPr marL="1082675" lvl="2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Differentiele</a:t>
            </a:r>
            <a:r>
              <a:rPr lang="en-US" dirty="0"/>
              <a:t> </a:t>
            </a:r>
            <a:r>
              <a:rPr lang="en-US" dirty="0" err="1"/>
              <a:t>effecten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 met </a:t>
            </a:r>
            <a:r>
              <a:rPr lang="en-US" dirty="0" err="1"/>
              <a:t>hoog</a:t>
            </a:r>
            <a:r>
              <a:rPr lang="en-US" dirty="0"/>
              <a:t> </a:t>
            </a:r>
            <a:r>
              <a:rPr lang="en-US" dirty="0" err="1"/>
              <a:t>externaliserend</a:t>
            </a:r>
            <a:r>
              <a:rPr lang="en-US" dirty="0"/>
              <a:t> </a:t>
            </a:r>
            <a:r>
              <a:rPr lang="en-US" dirty="0" err="1"/>
              <a:t>probleemgedrag</a:t>
            </a:r>
            <a:endParaRPr lang="en-US" dirty="0"/>
          </a:p>
          <a:p>
            <a:pPr marL="1082675" lvl="2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5077DF-6E0E-41DC-80A9-27BC314F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678869"/>
            <a:ext cx="11159196" cy="661899"/>
          </a:xfrm>
        </p:spPr>
        <p:txBody>
          <a:bodyPr/>
          <a:lstStyle/>
          <a:p>
            <a:r>
              <a:rPr lang="en-US" dirty="0" err="1">
                <a:solidFill>
                  <a:srgbClr val="A22948"/>
                </a:solidFill>
              </a:rPr>
              <a:t>Conclusies</a:t>
            </a:r>
            <a:r>
              <a:rPr lang="en-US" dirty="0">
                <a:solidFill>
                  <a:srgbClr val="A22948"/>
                </a:solidFill>
              </a:rPr>
              <a:t>: </a:t>
            </a:r>
            <a:r>
              <a:rPr lang="en-US" dirty="0" err="1">
                <a:solidFill>
                  <a:srgbClr val="A22948"/>
                </a:solidFill>
              </a:rPr>
              <a:t>Microtrial</a:t>
            </a:r>
            <a:r>
              <a:rPr lang="en-US" dirty="0">
                <a:solidFill>
                  <a:srgbClr val="A22948"/>
                </a:solidFill>
              </a:rPr>
              <a:t> prosocial </a:t>
            </a:r>
            <a:r>
              <a:rPr lang="en-US" dirty="0" err="1">
                <a:solidFill>
                  <a:srgbClr val="A22948"/>
                </a:solidFill>
              </a:rPr>
              <a:t>gedrag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autonomie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ABD8C-E201-4616-A8D4-5982DF67B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11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4EEC4B-CF85-415D-8BA9-EE924486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89" y="980730"/>
            <a:ext cx="11148649" cy="58298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Trainingen en interventies gericht op het versterken van sociale vaardigheden of weerbaarheid bij kinderen worden effectiever als: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 Er gebruik gemaakt wordt van oefeningen: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	-gericht op </a:t>
            </a:r>
            <a:r>
              <a:rPr lang="nl-NL" dirty="0" err="1"/>
              <a:t>psycho</a:t>
            </a:r>
            <a:r>
              <a:rPr lang="nl-NL" dirty="0"/>
              <a:t>-educatie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	-gericht op het aanleren van vaardigheden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	-oefeningen waarbij cognities en emoties aangepast worden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 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De duur van het programma tussen 10-16 weken is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nl-NL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-Er voldoende tijd is om het gewenste gedrag te oefenen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-Er gebruik gemaakt wordt van actieve werkvormen die kinderen leuk vinden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-De setting waarin de training aangeboden wordt goed afgewogen wordt (hele klas of geïndiceerde groep)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-De eigen verantwoordelijkheid of intrinsieke motivatie van het kind sterk benadrukt wordt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/>
              <a:t>Wees terughoudend met het inzetten van </a:t>
            </a:r>
            <a:r>
              <a:rPr lang="nl-NL" dirty="0" err="1"/>
              <a:t>psycho</a:t>
            </a:r>
            <a:r>
              <a:rPr lang="nl-NL" dirty="0"/>
              <a:t>-fysieke oefeningen.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09116-C2C5-48E7-8FFA-70ACEDD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3"/>
            <a:ext cx="11159196" cy="50405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Conclusies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werkzame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elementen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74FD1-FC95-4300-AA38-3E2F6072F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29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9364B6-72D3-46E4-86B0-18579345F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536" y="1211263"/>
            <a:ext cx="8064896" cy="58688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809116-C2C5-48E7-8FFA-70ACEDD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733907"/>
          </a:xfrm>
        </p:spPr>
        <p:txBody>
          <a:bodyPr/>
          <a:lstStyle/>
          <a:p>
            <a:r>
              <a:rPr lang="en-US" dirty="0" err="1">
                <a:solidFill>
                  <a:srgbClr val="A22948"/>
                </a:solidFill>
              </a:rPr>
              <a:t>Conclusies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werkzame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elementen</a:t>
            </a:r>
            <a:r>
              <a:rPr lang="en-US" dirty="0">
                <a:solidFill>
                  <a:srgbClr val="A22948"/>
                </a:solidFill>
              </a:rPr>
              <a:t> in </a:t>
            </a:r>
            <a:r>
              <a:rPr lang="en-US" dirty="0" err="1">
                <a:solidFill>
                  <a:srgbClr val="A22948"/>
                </a:solidFill>
              </a:rPr>
              <a:t>interventies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74FD1-FC95-4300-AA38-3E2F6072F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0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7F153C-81DB-4AD4-94DD-C974F646B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301" y="1844824"/>
            <a:ext cx="11084283" cy="42133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AB6583-286C-47A6-AB54-B6C342A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661899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Sociale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vaardigheden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weerbaarheid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7467F-897B-4B6B-B51A-4B0E4919A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15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4EEC4B-CF85-415D-8BA9-EE924486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7" y="1210579"/>
            <a:ext cx="12072664" cy="5112568"/>
          </a:xfrm>
        </p:spPr>
        <p:txBody>
          <a:bodyPr>
            <a:normAutofit/>
          </a:bodyPr>
          <a:lstStyle/>
          <a:p>
            <a:pPr lvl="0"/>
            <a:endParaRPr lang="nl-NL" dirty="0"/>
          </a:p>
          <a:p>
            <a:pPr lvl="0"/>
            <a:r>
              <a:rPr lang="nl-NL" dirty="0" err="1"/>
              <a:t>Schoolbrede</a:t>
            </a:r>
            <a:r>
              <a:rPr lang="nl-NL" dirty="0"/>
              <a:t> interventies: 		</a:t>
            </a:r>
            <a:r>
              <a:rPr lang="nl-NL" i="1" dirty="0"/>
              <a:t>Kanjertraining, Leefstijl</a:t>
            </a:r>
            <a:r>
              <a:rPr lang="nl-NL" dirty="0"/>
              <a:t> en </a:t>
            </a:r>
            <a:r>
              <a:rPr lang="nl-NL" i="1" dirty="0" err="1"/>
              <a:t>ZippiesVrienden</a:t>
            </a:r>
            <a:r>
              <a:rPr lang="nl-NL" dirty="0"/>
              <a:t>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Geïndiceerde interventies 		</a:t>
            </a:r>
            <a:r>
              <a:rPr lang="nl-NL" i="1" dirty="0"/>
              <a:t>Move2Learn</a:t>
            </a:r>
            <a:r>
              <a:rPr lang="nl-NL" dirty="0"/>
              <a:t> en </a:t>
            </a:r>
            <a:r>
              <a:rPr lang="nl-NL" i="1" dirty="0"/>
              <a:t>Kanjertraining</a:t>
            </a:r>
            <a:r>
              <a:rPr lang="nl-NL" dirty="0"/>
              <a:t>. 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Schoolbrede</a:t>
            </a:r>
            <a:r>
              <a:rPr lang="nl-NL" dirty="0"/>
              <a:t> antipestprogramma’s: 	</a:t>
            </a:r>
            <a:r>
              <a:rPr lang="nl-NL" i="1" dirty="0" err="1"/>
              <a:t>KiVa</a:t>
            </a:r>
            <a:r>
              <a:rPr lang="nl-NL" dirty="0"/>
              <a:t> en </a:t>
            </a:r>
            <a:r>
              <a:rPr lang="nl-NL" i="1" dirty="0"/>
              <a:t>Prima</a:t>
            </a:r>
            <a:r>
              <a:rPr lang="nl-NL" dirty="0"/>
              <a:t>.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Geïndiceerde anti-pestprogramma’s: 	</a:t>
            </a:r>
            <a:r>
              <a:rPr lang="nl-NL" i="1" dirty="0"/>
              <a:t>Plezier op school</a:t>
            </a:r>
            <a:r>
              <a:rPr lang="nl-NL" dirty="0"/>
              <a:t> en de </a:t>
            </a:r>
            <a:r>
              <a:rPr lang="nl-NL" i="1" dirty="0"/>
              <a:t>Sta Sterk Training</a:t>
            </a:r>
            <a:r>
              <a:rPr lang="nl-NL" dirty="0"/>
              <a:t> 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Voor kinderen in scheidingssituaties:	</a:t>
            </a:r>
            <a:r>
              <a:rPr lang="nl-NL" i="1" dirty="0"/>
              <a:t>Dappere </a:t>
            </a:r>
            <a:r>
              <a:rPr lang="nl-NL" i="1" dirty="0" err="1"/>
              <a:t>Dino’s</a:t>
            </a:r>
            <a:r>
              <a:rPr lang="nl-NL" dirty="0"/>
              <a:t> en </a:t>
            </a:r>
            <a:r>
              <a:rPr lang="nl-NL" i="1" dirty="0"/>
              <a:t>Stoere Schildpadden</a:t>
            </a:r>
            <a:r>
              <a:rPr lang="nl-NL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09116-C2C5-48E7-8FFA-70ACEDD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733907"/>
          </a:xfrm>
        </p:spPr>
        <p:txBody>
          <a:bodyPr/>
          <a:lstStyle/>
          <a:p>
            <a:r>
              <a:rPr lang="en-US" dirty="0" err="1">
                <a:solidFill>
                  <a:srgbClr val="A22948"/>
                </a:solidFill>
              </a:rPr>
              <a:t>Programma’s</a:t>
            </a:r>
            <a:r>
              <a:rPr lang="en-US" dirty="0">
                <a:solidFill>
                  <a:srgbClr val="A22948"/>
                </a:solidFill>
              </a:rPr>
              <a:t> met </a:t>
            </a:r>
            <a:r>
              <a:rPr lang="en-US" dirty="0" err="1">
                <a:solidFill>
                  <a:srgbClr val="A22948"/>
                </a:solidFill>
              </a:rPr>
              <a:t>veel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werkzame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elementen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74FD1-FC95-4300-AA38-3E2F6072F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21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4EEC4B-CF85-415D-8BA9-EE924486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89" y="1210579"/>
            <a:ext cx="11148649" cy="511256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Tipsheet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ontwikkelaars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Adviezen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interventie-eigenaren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Praktijktool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wijkteams</a:t>
            </a:r>
            <a:r>
              <a:rPr lang="en-US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Publicaties</a:t>
            </a:r>
            <a:r>
              <a:rPr lang="en-US" dirty="0"/>
              <a:t> in </a:t>
            </a:r>
            <a:r>
              <a:rPr lang="en-US" dirty="0" err="1"/>
              <a:t>vakbladen</a:t>
            </a:r>
            <a:r>
              <a:rPr lang="en-US" dirty="0"/>
              <a:t> (</a:t>
            </a:r>
            <a:r>
              <a:rPr lang="en-US" dirty="0" err="1"/>
              <a:t>didactief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Promotie</a:t>
            </a:r>
            <a:r>
              <a:rPr lang="en-US" dirty="0"/>
              <a:t> Brechtje de Mooij (</a:t>
            </a:r>
            <a:r>
              <a:rPr lang="en-US"/>
              <a:t>22 April 2021)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09116-C2C5-48E7-8FFA-70ACEDD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733907"/>
          </a:xfrm>
        </p:spPr>
        <p:txBody>
          <a:bodyPr/>
          <a:lstStyle/>
          <a:p>
            <a:r>
              <a:rPr lang="en-US" dirty="0" err="1">
                <a:solidFill>
                  <a:srgbClr val="A22948"/>
                </a:solidFill>
              </a:rPr>
              <a:t>Verwerking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resultaten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74FD1-FC95-4300-AA38-3E2F6072F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6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BB665A-776C-4087-A4DE-02317CDF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14" y="1412777"/>
            <a:ext cx="11148649" cy="51125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Dr. Alithe A. van den Akker	</a:t>
            </a:r>
            <a:r>
              <a:rPr lang="en-US" sz="2200" dirty="0"/>
              <a:t>Universiteit van Amsterdam</a:t>
            </a:r>
          </a:p>
          <a:p>
            <a:r>
              <a:rPr lang="en-US" dirty="0"/>
              <a:t>Dr. Marc J. M .H. Delsing 	</a:t>
            </a:r>
            <a:r>
              <a:rPr lang="en-US" sz="2200" dirty="0" err="1"/>
              <a:t>Praktikon</a:t>
            </a:r>
            <a:endParaRPr lang="en-US" sz="2200" dirty="0"/>
          </a:p>
          <a:p>
            <a:r>
              <a:rPr lang="en-US" dirty="0"/>
              <a:t>Dr. </a:t>
            </a:r>
            <a:r>
              <a:rPr lang="en-US" dirty="0" err="1"/>
              <a:t>Minne</a:t>
            </a:r>
            <a:r>
              <a:rPr lang="en-US" dirty="0"/>
              <a:t> </a:t>
            </a:r>
            <a:r>
              <a:rPr lang="en-US" dirty="0" err="1"/>
              <a:t>Fekkes</a:t>
            </a:r>
            <a:r>
              <a:rPr lang="en-US" dirty="0"/>
              <a:t> </a:t>
            </a:r>
            <a:r>
              <a:rPr lang="en-US" sz="2200" dirty="0"/>
              <a:t>		TNO Child Health</a:t>
            </a:r>
          </a:p>
          <a:p>
            <a:r>
              <a:rPr lang="en-US" dirty="0"/>
              <a:t>Dr. Gaby de </a:t>
            </a:r>
            <a:r>
              <a:rPr lang="en-US" dirty="0" err="1"/>
              <a:t>Lijster</a:t>
            </a:r>
            <a:r>
              <a:rPr lang="en-US" sz="2200" dirty="0"/>
              <a:t>		TNO Child Health</a:t>
            </a:r>
          </a:p>
          <a:p>
            <a:r>
              <a:rPr lang="en-US" dirty="0"/>
              <a:t>Dr. Anne C. Miers </a:t>
            </a:r>
            <a:r>
              <a:rPr lang="en-US" sz="2200" dirty="0"/>
              <a:t>		Universiteit Leiden</a:t>
            </a:r>
          </a:p>
          <a:p>
            <a:r>
              <a:rPr lang="en-US" dirty="0"/>
              <a:t>Prof. dr. Geertjan Overbeek 	</a:t>
            </a:r>
            <a:r>
              <a:rPr lang="en-US" sz="2200" dirty="0"/>
              <a:t>Universiteit van Amsterdam</a:t>
            </a:r>
          </a:p>
          <a:p>
            <a:r>
              <a:rPr lang="en-US" dirty="0"/>
              <a:t>Dr. Fieke Pannebakker </a:t>
            </a:r>
            <a:r>
              <a:rPr lang="en-US" sz="2200" dirty="0"/>
              <a:t>	TNO Child Health</a:t>
            </a:r>
          </a:p>
          <a:p>
            <a:r>
              <a:rPr lang="en-US" dirty="0"/>
              <a:t>Prof. dr. Menno </a:t>
            </a:r>
            <a:r>
              <a:rPr lang="en-US" dirty="0" err="1"/>
              <a:t>Reijneveld</a:t>
            </a:r>
            <a:r>
              <a:rPr lang="en-US" dirty="0"/>
              <a:t>	</a:t>
            </a:r>
            <a:r>
              <a:rPr lang="en-US" sz="2200" dirty="0" err="1"/>
              <a:t>Rijksuniversiteit</a:t>
            </a:r>
            <a:r>
              <a:rPr lang="en-US" sz="2200" dirty="0"/>
              <a:t> Groningen</a:t>
            </a:r>
          </a:p>
          <a:p>
            <a:r>
              <a:rPr lang="en-US" dirty="0"/>
              <a:t>Prof. dr. Ron Scholte </a:t>
            </a:r>
            <a:r>
              <a:rPr lang="en-US" sz="2200" dirty="0"/>
              <a:t>		Radboud Universiteit Nijmegen/</a:t>
            </a:r>
            <a:r>
              <a:rPr lang="en-US" sz="2200" dirty="0" err="1"/>
              <a:t>Praktikon</a:t>
            </a:r>
            <a:endParaRPr lang="en-US" sz="2200" dirty="0"/>
          </a:p>
          <a:p>
            <a:r>
              <a:rPr lang="en-US" dirty="0"/>
              <a:t>Dr. Lilian Vliek </a:t>
            </a:r>
            <a:r>
              <a:rPr lang="en-US" sz="2200" dirty="0"/>
              <a:t>		</a:t>
            </a:r>
            <a:r>
              <a:rPr lang="en-US" sz="2200" dirty="0" err="1"/>
              <a:t>Stichting</a:t>
            </a:r>
            <a:r>
              <a:rPr lang="en-US" sz="2200" dirty="0"/>
              <a:t> Kanjertraining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Partner </a:t>
            </a:r>
            <a:r>
              <a:rPr lang="en-US" dirty="0" err="1"/>
              <a:t>organisations</a:t>
            </a:r>
            <a:r>
              <a:rPr lang="en-US" dirty="0"/>
              <a:t>:		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Nederlands</a:t>
            </a:r>
            <a:r>
              <a:rPr lang="en-US" dirty="0"/>
              <a:t> </a:t>
            </a:r>
            <a:r>
              <a:rPr lang="en-US" dirty="0" err="1"/>
              <a:t>Jeugdinstituut</a:t>
            </a:r>
            <a:r>
              <a:rPr lang="en-US" dirty="0"/>
              <a:t>			 Funding: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Stichting</a:t>
            </a:r>
            <a:r>
              <a:rPr lang="en-US" dirty="0"/>
              <a:t> Kanjertraining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Centrum 16•22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Schoolformaat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34A6AE-F997-47E4-8249-2AB5C130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606861"/>
            <a:ext cx="11159196" cy="589891"/>
          </a:xfrm>
        </p:spPr>
        <p:txBody>
          <a:bodyPr anchor="t"/>
          <a:lstStyle/>
          <a:p>
            <a:r>
              <a:rPr lang="en-US" dirty="0"/>
              <a:t>Thank you to the team!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D5BC324-5E3C-4F4B-86ED-CA710FE1A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3" b="20523"/>
          <a:stretch/>
        </p:blipFill>
        <p:spPr bwMode="auto">
          <a:xfrm>
            <a:off x="9912423" y="1239903"/>
            <a:ext cx="2172711" cy="61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FF4142F-BF1A-449D-A33C-F3ECFA21C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86" y="293875"/>
            <a:ext cx="2857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2CFC49-BEB3-46F1-B468-68997DB9C3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862" y="1893629"/>
            <a:ext cx="2172711" cy="1207062"/>
          </a:xfrm>
          <a:prstGeom prst="rect">
            <a:avLst/>
          </a:prstGeom>
        </p:spPr>
      </p:pic>
      <p:pic>
        <p:nvPicPr>
          <p:cNvPr id="11" name="Picture 7" descr="Kanjertrainingen">
            <a:hlinkClick r:id="rId6"/>
            <a:extLst>
              <a:ext uri="{FF2B5EF4-FFF2-40B4-BE49-F238E27FC236}">
                <a16:creationId xmlns:a16="http://schemas.microsoft.com/office/drawing/2014/main" id="{9A3EE0EB-739C-4092-8957-D0AFFBB1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2" y="3939119"/>
            <a:ext cx="2112962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7E2BF646-224E-49C4-87E5-12FBFCE30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4"/>
          <a:stretch/>
        </p:blipFill>
        <p:spPr bwMode="auto">
          <a:xfrm>
            <a:off x="10313160" y="5750449"/>
            <a:ext cx="1708150" cy="9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640CBAF0-7245-4FE2-904A-FDE7C9AD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r="15608"/>
          <a:stretch>
            <a:fillRect/>
          </a:stretch>
        </p:blipFill>
        <p:spPr bwMode="auto">
          <a:xfrm>
            <a:off x="9496264" y="4720889"/>
            <a:ext cx="2582863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praktikon.nl/resources/logo.jpg">
            <a:extLst>
              <a:ext uri="{FF2B5EF4-FFF2-40B4-BE49-F238E27FC236}">
                <a16:creationId xmlns:a16="http://schemas.microsoft.com/office/drawing/2014/main" id="{B8968E0A-E9F2-42A2-8852-C0620B00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275" y="215047"/>
            <a:ext cx="988852" cy="9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Nederlands Jeugdinstituut met link naar homepage">
            <a:extLst>
              <a:ext uri="{FF2B5EF4-FFF2-40B4-BE49-F238E27FC236}">
                <a16:creationId xmlns:a16="http://schemas.microsoft.com/office/drawing/2014/main" id="{2EA65026-B1B8-43A7-BC40-686BC051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05" y="3078202"/>
            <a:ext cx="1888540" cy="5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75B489-9245-4C97-93AC-DD84243A47E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0186" b="34758"/>
          <a:stretch/>
        </p:blipFill>
        <p:spPr>
          <a:xfrm>
            <a:off x="6045724" y="5457172"/>
            <a:ext cx="2808734" cy="7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7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light, lit, table&#10;&#10;Description automatically generated">
            <a:extLst>
              <a:ext uri="{FF2B5EF4-FFF2-40B4-BE49-F238E27FC236}">
                <a16:creationId xmlns:a16="http://schemas.microsoft.com/office/drawing/2014/main" id="{C63BD75E-9DDB-4830-966C-124592B0A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7" r="1" b="24280"/>
          <a:stretch/>
        </p:blipFill>
        <p:spPr>
          <a:xfrm>
            <a:off x="489314" y="1908313"/>
            <a:ext cx="11148649" cy="4617031"/>
          </a:xfr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A559152D-B1F7-4594-8699-303F53AE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678869"/>
            <a:ext cx="11159196" cy="93610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A22948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9315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6EBF3755-A219-44BA-B6F1-0D16A006E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872" y="4509120"/>
            <a:ext cx="2445048" cy="2120900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EF40C026-E791-4D7F-AFA4-8907DA72D8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16" y="4509120"/>
            <a:ext cx="2445048" cy="2120900"/>
          </a:xfrm>
          <a:prstGeom prst="rect">
            <a:avLst/>
          </a:prstGeom>
        </p:spPr>
      </p:pic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E14B9918-D565-4A4C-BF0C-F7B24563AC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3289" y="4509120"/>
            <a:ext cx="2535119" cy="212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73989-AF27-47DD-A165-B564F8B280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195" y="4509120"/>
            <a:ext cx="1790699" cy="21209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D47ADA-522A-4E96-8B72-81E5F4E8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5" y="678869"/>
            <a:ext cx="11159196" cy="603211"/>
          </a:xfrm>
        </p:spPr>
        <p:txBody>
          <a:bodyPr anchor="b">
            <a:normAutofit/>
          </a:bodyPr>
          <a:lstStyle/>
          <a:p>
            <a:r>
              <a:rPr lang="en-US" sz="3200" dirty="0" err="1">
                <a:solidFill>
                  <a:srgbClr val="A22948"/>
                </a:solidFill>
              </a:rPr>
              <a:t>Sociale</a:t>
            </a:r>
            <a:r>
              <a:rPr lang="en-US" sz="3200" dirty="0">
                <a:solidFill>
                  <a:srgbClr val="A22948"/>
                </a:solidFill>
              </a:rPr>
              <a:t> </a:t>
            </a:r>
            <a:r>
              <a:rPr lang="en-US" sz="3200" dirty="0" err="1">
                <a:solidFill>
                  <a:srgbClr val="A22948"/>
                </a:solidFill>
              </a:rPr>
              <a:t>vaardigdigheden</a:t>
            </a:r>
            <a:r>
              <a:rPr lang="en-US" sz="3200" dirty="0">
                <a:solidFill>
                  <a:srgbClr val="A22948"/>
                </a:solidFill>
              </a:rPr>
              <a:t> </a:t>
            </a:r>
            <a:r>
              <a:rPr lang="en-US" sz="3200" dirty="0" err="1">
                <a:solidFill>
                  <a:srgbClr val="A22948"/>
                </a:solidFill>
              </a:rPr>
              <a:t>en</a:t>
            </a:r>
            <a:r>
              <a:rPr lang="en-US" sz="3200" dirty="0">
                <a:solidFill>
                  <a:srgbClr val="A22948"/>
                </a:solidFill>
              </a:rPr>
              <a:t> </a:t>
            </a:r>
            <a:r>
              <a:rPr lang="en-US" sz="3200" dirty="0" err="1">
                <a:solidFill>
                  <a:srgbClr val="A22948"/>
                </a:solidFill>
              </a:rPr>
              <a:t>weerbaarheid</a:t>
            </a:r>
            <a:endParaRPr lang="nl-NL" sz="31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F8D3F6B-63FC-4310-B7A2-074C5BEABB09}"/>
              </a:ext>
            </a:extLst>
          </p:cNvPr>
          <p:cNvSpPr txBox="1">
            <a:spLocks/>
          </p:cNvSpPr>
          <p:nvPr/>
        </p:nvSpPr>
        <p:spPr>
          <a:xfrm>
            <a:off x="489315" y="1758417"/>
            <a:ext cx="11242676" cy="24489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Effecten</a:t>
            </a:r>
            <a:r>
              <a:rPr lang="en-US" dirty="0"/>
              <a:t> van </a:t>
            </a:r>
            <a:r>
              <a:rPr lang="en-US" dirty="0" err="1"/>
              <a:t>interventies</a:t>
            </a:r>
            <a:r>
              <a:rPr lang="en-US" dirty="0"/>
              <a:t> </a:t>
            </a:r>
            <a:r>
              <a:rPr lang="en-US" dirty="0" err="1"/>
              <a:t>varieren</a:t>
            </a:r>
            <a:r>
              <a:rPr lang="en-US" dirty="0"/>
              <a:t> van </a:t>
            </a:r>
            <a:r>
              <a:rPr lang="en-US" i="1" dirty="0"/>
              <a:t>d </a:t>
            </a:r>
            <a:r>
              <a:rPr lang="en-US" dirty="0"/>
              <a:t>= .13 tot .57 </a:t>
            </a:r>
            <a:r>
              <a:rPr lang="en-US" sz="1200" dirty="0"/>
              <a:t>(</a:t>
            </a:r>
            <a:r>
              <a:rPr lang="da-DK" sz="1200" dirty="0"/>
              <a:t>Durlak et al., 2011; Lösel &amp; Beelman, 2003; Sklad et al., 2012; Taylor et al., 2017</a:t>
            </a:r>
            <a:r>
              <a:rPr lang="en-US" sz="12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Inhoud</a:t>
            </a:r>
            <a:r>
              <a:rPr lang="en-US" dirty="0"/>
              <a:t> van </a:t>
            </a:r>
            <a:r>
              <a:rPr lang="en-US" dirty="0" err="1"/>
              <a:t>interventies</a:t>
            </a:r>
            <a:r>
              <a:rPr lang="en-US" dirty="0"/>
              <a:t> </a:t>
            </a:r>
            <a:r>
              <a:rPr lang="en-US" dirty="0" err="1"/>
              <a:t>deels</a:t>
            </a:r>
            <a:r>
              <a:rPr lang="en-US" dirty="0"/>
              <a:t> </a:t>
            </a:r>
            <a:r>
              <a:rPr lang="en-US" dirty="0" err="1"/>
              <a:t>overlappend</a:t>
            </a:r>
            <a:r>
              <a:rPr lang="en-US" dirty="0"/>
              <a:t>, </a:t>
            </a:r>
            <a:r>
              <a:rPr lang="en-US" dirty="0" err="1"/>
              <a:t>onduidelijk</a:t>
            </a:r>
            <a:r>
              <a:rPr lang="en-US" dirty="0"/>
              <a:t> wat </a:t>
            </a:r>
            <a:r>
              <a:rPr lang="en-US" dirty="0" err="1"/>
              <a:t>effecten</a:t>
            </a:r>
            <a:r>
              <a:rPr lang="en-US" dirty="0"/>
              <a:t> </a:t>
            </a:r>
            <a:r>
              <a:rPr lang="en-US" dirty="0" err="1"/>
              <a:t>stuurt</a:t>
            </a: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 cocktail-</a:t>
            </a:r>
            <a:r>
              <a:rPr lang="en-US" dirty="0" err="1"/>
              <a:t>metafoor</a:t>
            </a:r>
            <a:r>
              <a:rPr lang="en-US" dirty="0"/>
              <a:t> </a:t>
            </a:r>
            <a:r>
              <a:rPr lang="en-US" sz="1200" dirty="0"/>
              <a:t>(Leijten et al., 2015; </a:t>
            </a:r>
            <a:r>
              <a:rPr lang="en-US" sz="1200" dirty="0" err="1"/>
              <a:t>Wampold</a:t>
            </a:r>
            <a:r>
              <a:rPr lang="en-US" sz="1200" dirty="0"/>
              <a:t> et al., 1997)</a:t>
            </a: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39FD3956-8E94-4AA7-9B94-599AC2345A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3849" y="4509120"/>
            <a:ext cx="1517654" cy="2120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37CF2-AAB4-458F-99AD-E8480009DC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0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E48F-5F1E-4B48-9EB7-1D7DE1D5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02" y="2960948"/>
            <a:ext cx="11159196" cy="936103"/>
          </a:xfrm>
        </p:spPr>
        <p:txBody>
          <a:bodyPr>
            <a:noAutofit/>
          </a:bodyPr>
          <a:lstStyle/>
          <a:p>
            <a:pPr algn="ctr"/>
            <a:br>
              <a:rPr lang="en-US" dirty="0">
                <a:solidFill>
                  <a:srgbClr val="A22948"/>
                </a:solidFill>
              </a:rPr>
            </a:br>
            <a:br>
              <a:rPr lang="en-US" dirty="0">
                <a:solidFill>
                  <a:srgbClr val="A22948"/>
                </a:solidFill>
              </a:rPr>
            </a:br>
            <a:br>
              <a:rPr lang="en-US" dirty="0">
                <a:solidFill>
                  <a:srgbClr val="A22948"/>
                </a:solidFill>
              </a:rPr>
            </a:br>
            <a:r>
              <a:rPr lang="en-US" sz="4000" dirty="0" err="1">
                <a:solidFill>
                  <a:srgbClr val="A22948"/>
                </a:solidFill>
              </a:rPr>
              <a:t>Overstijgende</a:t>
            </a:r>
            <a:r>
              <a:rPr lang="en-US" sz="4000" dirty="0">
                <a:solidFill>
                  <a:srgbClr val="A22948"/>
                </a:solidFill>
              </a:rPr>
              <a:t> </a:t>
            </a:r>
            <a:r>
              <a:rPr lang="en-US" sz="4000" dirty="0" err="1">
                <a:solidFill>
                  <a:srgbClr val="A22948"/>
                </a:solidFill>
              </a:rPr>
              <a:t>onderzoeksvraag</a:t>
            </a:r>
            <a:r>
              <a:rPr lang="en-US" sz="4000" dirty="0">
                <a:solidFill>
                  <a:srgbClr val="A22948"/>
                </a:solidFill>
              </a:rPr>
              <a:t>:</a:t>
            </a:r>
            <a:br>
              <a:rPr lang="en-US" dirty="0">
                <a:solidFill>
                  <a:srgbClr val="A22948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Welke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componenten</a:t>
            </a:r>
            <a:r>
              <a:rPr lang="en-US" dirty="0">
                <a:solidFill>
                  <a:schemeClr val="tx1"/>
                </a:solidFill>
              </a:rPr>
              <a:t> van </a:t>
            </a:r>
            <a:r>
              <a:rPr lang="en-US" dirty="0" err="1">
                <a:solidFill>
                  <a:schemeClr val="tx1"/>
                </a:solidFill>
              </a:rPr>
              <a:t>interventies</a:t>
            </a:r>
            <a:r>
              <a:rPr lang="en-US" dirty="0">
                <a:solidFill>
                  <a:schemeClr val="tx1"/>
                </a:solidFill>
              </a:rPr>
              <a:t> op het </a:t>
            </a:r>
            <a:r>
              <a:rPr lang="en-US" dirty="0" err="1">
                <a:solidFill>
                  <a:schemeClr val="tx1"/>
                </a:solidFill>
              </a:rPr>
              <a:t>gebied</a:t>
            </a:r>
            <a:r>
              <a:rPr lang="en-US" dirty="0">
                <a:solidFill>
                  <a:schemeClr val="tx1"/>
                </a:solidFill>
              </a:rPr>
              <a:t> van </a:t>
            </a:r>
            <a:r>
              <a:rPr lang="en-US" dirty="0" err="1">
                <a:solidFill>
                  <a:schemeClr val="tx1"/>
                </a:solidFill>
              </a:rPr>
              <a:t>sociale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vaardigheid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weerbaarheid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dragen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aan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effecten</a:t>
            </a:r>
            <a:r>
              <a:rPr lang="en-US" dirty="0">
                <a:solidFill>
                  <a:schemeClr val="tx1"/>
                </a:solidFill>
              </a:rPr>
              <a:t> van de </a:t>
            </a:r>
            <a:r>
              <a:rPr lang="en-US" dirty="0" err="1">
                <a:solidFill>
                  <a:schemeClr val="tx1"/>
                </a:solidFill>
              </a:rPr>
              <a:t>programma’s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632F5-6213-4D8B-97CA-9F4E8E680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6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4191D-0602-4BAB-BD3B-C7257DD7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5" y="1772815"/>
            <a:ext cx="11148649" cy="4574499"/>
          </a:xfrm>
        </p:spPr>
        <p:txBody>
          <a:bodyPr>
            <a:normAutofit fontScale="92500"/>
          </a:bodyPr>
          <a:lstStyle/>
          <a:p>
            <a:pPr lvl="0"/>
            <a:r>
              <a:rPr lang="nl-NL" dirty="0"/>
              <a:t>Doel: Interventies beoordelen op de inhoudelijke elementen: o.a. ingezette technieken, setting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Kennis</a:t>
            </a:r>
            <a:r>
              <a:rPr lang="en-US" dirty="0"/>
              <a:t> </a:t>
            </a:r>
            <a:r>
              <a:rPr lang="en-US" dirty="0" err="1"/>
              <a:t>werkzaamheid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elementen</a:t>
            </a:r>
            <a:r>
              <a:rPr lang="en-US" dirty="0"/>
              <a:t> </a:t>
            </a:r>
            <a:r>
              <a:rPr lang="en-US" dirty="0" err="1"/>
              <a:t>achterhalen</a:t>
            </a:r>
            <a:r>
              <a:rPr lang="en-US" dirty="0"/>
              <a:t> via: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b="1" dirty="0"/>
              <a:t>Veldraadpleging</a:t>
            </a:r>
            <a:r>
              <a:rPr lang="nl-NL" dirty="0"/>
              <a:t> (o.a. succeservaringen en belemmeringen in kaart te brengen)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b="1" dirty="0"/>
              <a:t>Data-analyse bestaande bestanden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b="1" dirty="0"/>
              <a:t>Meta-analyse</a:t>
            </a:r>
            <a:r>
              <a:rPr lang="nl-NL" dirty="0"/>
              <a:t> (analyse naar elementen van interventies)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b="1" dirty="0"/>
              <a:t>Drie micro-trials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B6583-286C-47A6-AB54-B6C342A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661899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Sociale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vaardigheden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weerbaarheid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7467F-897B-4B6B-B51A-4B0E4919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7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4191D-0602-4BAB-BD3B-C7257DD7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5" y="1772815"/>
            <a:ext cx="11148649" cy="4574499"/>
          </a:xfrm>
        </p:spPr>
        <p:txBody>
          <a:bodyPr>
            <a:normAutofit/>
          </a:bodyPr>
          <a:lstStyle/>
          <a:p>
            <a:pPr lvl="0"/>
            <a:r>
              <a:rPr lang="nl-NL" b="1" dirty="0"/>
              <a:t>Veldraadpleging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Kwalitatief onderzoek bij:</a:t>
            </a:r>
          </a:p>
          <a:p>
            <a:pPr marL="457200" lvl="0" indent="-457200">
              <a:buFontTx/>
              <a:buChar char="-"/>
            </a:pPr>
            <a:r>
              <a:rPr lang="nl-NL" dirty="0"/>
              <a:t>Ouders</a:t>
            </a:r>
          </a:p>
          <a:p>
            <a:pPr marL="457200" lvl="0" indent="-457200">
              <a:buFontTx/>
              <a:buChar char="-"/>
            </a:pPr>
            <a:r>
              <a:rPr lang="nl-NL" dirty="0"/>
              <a:t>Kinderen</a:t>
            </a:r>
          </a:p>
          <a:p>
            <a:pPr marL="457200" lvl="0" indent="-457200">
              <a:buFontTx/>
              <a:buChar char="-"/>
            </a:pPr>
            <a:r>
              <a:rPr lang="nl-NL" dirty="0"/>
              <a:t>Schoolpersoneel</a:t>
            </a:r>
          </a:p>
          <a:p>
            <a:pPr marL="457200" lvl="0" indent="-457200">
              <a:buFontTx/>
              <a:buChar char="-"/>
            </a:pPr>
            <a:r>
              <a:rPr lang="nl-NL" dirty="0"/>
              <a:t>Praktijk uitvoerders</a:t>
            </a:r>
          </a:p>
          <a:p>
            <a:pPr marL="457200" lvl="0" indent="-457200">
              <a:buFontTx/>
              <a:buChar char="-"/>
            </a:pPr>
            <a:r>
              <a:rPr lang="nl-NL" dirty="0"/>
              <a:t>Interventie-eigenaren</a:t>
            </a:r>
          </a:p>
          <a:p>
            <a:pPr marL="457200" lvl="0" indent="-457200">
              <a:buFontTx/>
              <a:buChar char="-"/>
            </a:pP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B6583-286C-47A6-AB54-B6C342A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661899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Sociale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vaardigheden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weerbaarheid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7467F-897B-4B6B-B51A-4B0E4919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2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4191D-0602-4BAB-BD3B-C7257DD7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772815"/>
            <a:ext cx="11953327" cy="4574499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Aantal belangrijke bevindingen uit de veldraadpleging: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Actieve werkvormen gewaardeerd </a:t>
            </a:r>
            <a:r>
              <a:rPr lang="nl-NL" sz="1800" dirty="0"/>
              <a:t>(Kinderen, Ouders, Praktijk)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Praktische handvatten om vaardigheden (mee) te leren </a:t>
            </a:r>
            <a:r>
              <a:rPr lang="nl-NL" sz="1800" dirty="0"/>
              <a:t>(Ouders)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Oefenen van vaardigheden als meest werkzame element gezien </a:t>
            </a:r>
            <a:r>
              <a:rPr lang="nl-NL" sz="1800" dirty="0"/>
              <a:t>(Ouders, Kinderen, Praktijk)</a:t>
            </a:r>
          </a:p>
          <a:p>
            <a:pPr lvl="0"/>
            <a:endParaRPr lang="nl-NL" sz="1800" dirty="0"/>
          </a:p>
          <a:p>
            <a:pPr lvl="0"/>
            <a:r>
              <a:rPr lang="nl-NL" dirty="0"/>
              <a:t>Uitleg en thuisopdrachten vergroten de werkzaamheid </a:t>
            </a:r>
            <a:r>
              <a:rPr lang="nl-NL" sz="1800" dirty="0"/>
              <a:t>(Kinderen)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B6583-286C-47A6-AB54-B6C342A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661899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Sociale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vaardigheden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weerbaarheid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7467F-897B-4B6B-B51A-4B0E4919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8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4191D-0602-4BAB-BD3B-C7257DD7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5" y="1772815"/>
            <a:ext cx="11148649" cy="4574499"/>
          </a:xfrm>
        </p:spPr>
        <p:txBody>
          <a:bodyPr>
            <a:normAutofit/>
          </a:bodyPr>
          <a:lstStyle/>
          <a:p>
            <a:pPr lvl="0"/>
            <a:r>
              <a:rPr lang="nl-NL" b="1" dirty="0"/>
              <a:t>Data-analyse bestaande bestanden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Interventies worden  gegeven aan de hele klas of aan geselecteerde groep.</a:t>
            </a:r>
          </a:p>
          <a:p>
            <a:pPr lvl="0"/>
            <a:endParaRPr lang="nl-NL" dirty="0"/>
          </a:p>
          <a:p>
            <a:r>
              <a:rPr lang="nl-NL" dirty="0">
                <a:ea typeface="Calibri" pitchFamily="34" charset="0"/>
              </a:rPr>
              <a:t>Welke setting (school/klas versus geïndiceerd) is het meest bevorderlijk voor kinderen om hun sociale vaardigheden en weerbaarheid te versterken?</a:t>
            </a:r>
          </a:p>
          <a:p>
            <a:endParaRPr lang="nl-NL" dirty="0">
              <a:ea typeface="Calibri" pitchFamily="34" charset="0"/>
            </a:endParaRPr>
          </a:p>
          <a:p>
            <a:r>
              <a:rPr lang="nl-NL" dirty="0">
                <a:ea typeface="Calibri" pitchFamily="34" charset="0"/>
              </a:rPr>
              <a:t>Kanjertraining data beschikbaar van onderzoek bij schoolklassen en bij geïndiceerde groepen. </a:t>
            </a:r>
          </a:p>
          <a:p>
            <a:endParaRPr lang="nl-NL" dirty="0">
              <a:ea typeface="Calibri" pitchFamily="34" charset="0"/>
            </a:endParaRPr>
          </a:p>
          <a:p>
            <a:endParaRPr lang="en-GB" dirty="0"/>
          </a:p>
          <a:p>
            <a:pPr lvl="0"/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B6583-286C-47A6-AB54-B6C342A7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4" y="476672"/>
            <a:ext cx="11159196" cy="661899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rgbClr val="A22948"/>
                </a:solidFill>
              </a:rPr>
              <a:t>Sociale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vaardigheden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en</a:t>
            </a:r>
            <a:r>
              <a:rPr lang="en-US" dirty="0">
                <a:solidFill>
                  <a:srgbClr val="A22948"/>
                </a:solidFill>
              </a:rPr>
              <a:t> </a:t>
            </a:r>
            <a:r>
              <a:rPr lang="en-US" dirty="0" err="1">
                <a:solidFill>
                  <a:srgbClr val="A22948"/>
                </a:solidFill>
              </a:rPr>
              <a:t>weerbaarheid</a:t>
            </a:r>
            <a:endParaRPr lang="en-US" dirty="0">
              <a:solidFill>
                <a:srgbClr val="A2294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7467F-897B-4B6B-B51A-4B0E4919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47430"/>
            <a:ext cx="246909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9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42456d2f5f5351937ece8a3df1ccd7879d11180"/>
</p:tagLst>
</file>

<file path=ppt/theme/theme1.xml><?xml version="1.0" encoding="utf-8"?>
<a:theme xmlns:a="http://schemas.openxmlformats.org/drawingml/2006/main" name="blank">
  <a:themeElements>
    <a:clrScheme name="UvA">
      <a:dk1>
        <a:srgbClr val="000000"/>
      </a:dk1>
      <a:lt1>
        <a:srgbClr val="FFFFFF"/>
      </a:lt1>
      <a:dk2>
        <a:srgbClr val="1F1D21"/>
      </a:dk2>
      <a:lt2>
        <a:srgbClr val="FFFFFF"/>
      </a:lt2>
      <a:accent1>
        <a:srgbClr val="BC1E31"/>
      </a:accent1>
      <a:accent2>
        <a:srgbClr val="BEB511"/>
      </a:accent2>
      <a:accent3>
        <a:srgbClr val="90003E"/>
      </a:accent3>
      <a:accent4>
        <a:srgbClr val="257835"/>
      </a:accent4>
      <a:accent5>
        <a:srgbClr val="004E92"/>
      </a:accent5>
      <a:accent6>
        <a:srgbClr val="E98300"/>
      </a:accent6>
      <a:hlink>
        <a:srgbClr val="009CDD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C320AE6F-90B4-4125-A65F-D68B28BE3E91}" vid="{F76EC411-5263-4E01-8EF3-9F95488A7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1C7F1E87FA8848BBE681C5205F2FF7" ma:contentTypeVersion="" ma:contentTypeDescription="Create a new document." ma:contentTypeScope="" ma:versionID="addf0e1047a589fa898e4755259e0a04">
  <xsd:schema xmlns:xsd="http://www.w3.org/2001/XMLSchema" xmlns:xs="http://www.w3.org/2001/XMLSchema" xmlns:p="http://schemas.microsoft.com/office/2006/metadata/properties" xmlns:ns2="62260777-03a2-4acd-8b7f-b7cc27a56620" xmlns:ns3="f2760952-b3bb-408f-ace6-eb1e07642b86" targetNamespace="http://schemas.microsoft.com/office/2006/metadata/properties" ma:root="true" ma:fieldsID="2158c0218c8ddd7edc4a39cb947bbf17" ns2:_="" ns3:_="">
    <xsd:import namespace="62260777-03a2-4acd-8b7f-b7cc27a56620"/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60777-03a2-4acd-8b7f-b7cc27a566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DA0326-C6F9-40A3-894F-6061EE46E132}">
  <ds:schemaRefs>
    <ds:schemaRef ds:uri="http://purl.org/dc/elements/1.1/"/>
    <ds:schemaRef ds:uri="http://schemas.microsoft.com/office/2006/metadata/properties"/>
    <ds:schemaRef ds:uri="f2760952-b3bb-408f-ace6-eb1e07642b8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2260777-03a2-4acd-8b7f-b7cc27a5662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40B4EE-7306-4015-AD25-B4E5484321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9D1BFF-6A8C-408A-BEBC-52C6F5124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260777-03a2-4acd-8b7f-b7cc27a56620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7116</TotalTime>
  <Words>1543</Words>
  <Application>Microsoft Office PowerPoint</Application>
  <PresentationFormat>Widescreen</PresentationFormat>
  <Paragraphs>251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</vt:lpstr>
      <vt:lpstr>Times New Roman</vt:lpstr>
      <vt:lpstr>blank</vt:lpstr>
      <vt:lpstr>Consortium  Sociale Vaardigheden en Weerbaarheid</vt:lpstr>
      <vt:lpstr>Sociale vaardigheden en weerbaarheid</vt:lpstr>
      <vt:lpstr>Sociale vaardigheden en weerbaarheid</vt:lpstr>
      <vt:lpstr>Sociale vaardigdigheden en weerbaarheid</vt:lpstr>
      <vt:lpstr>   Overstijgende onderzoeksvraag: Welke componenten van interventies op het gebied van sociale vaardigheid en weerbaarheid dragen bij aan de effecten van de programma’s?</vt:lpstr>
      <vt:lpstr>Sociale vaardigheden en weerbaarheid</vt:lpstr>
      <vt:lpstr>Sociale vaardigheden en weerbaarheid</vt:lpstr>
      <vt:lpstr>Sociale vaardigheden en weerbaarheid</vt:lpstr>
      <vt:lpstr>Sociale vaardigheden en weerbaarheid</vt:lpstr>
      <vt:lpstr>Sociale vaardigheden en weerbaarheid</vt:lpstr>
      <vt:lpstr>Sociale vaardigheden en weerbaarheid</vt:lpstr>
      <vt:lpstr>Sociale vaardigheden en weerbaarheid</vt:lpstr>
      <vt:lpstr>PowerPoint Presentation</vt:lpstr>
      <vt:lpstr>Interventie Componenten</vt:lpstr>
      <vt:lpstr>Meta-analyse – resultaten mbt. componenten</vt:lpstr>
      <vt:lpstr>De belangrijkste resultaten uit de meta-analyse  </vt:lpstr>
      <vt:lpstr>PowerPoint Presentation</vt:lpstr>
      <vt:lpstr>Microtrial Designs</vt:lpstr>
      <vt:lpstr>Microtrial spreekangst: Exposure, cognitieve herstructuring of beide? </vt:lpstr>
      <vt:lpstr>Microtrial spreekangst: Condities en kenmerken </vt:lpstr>
      <vt:lpstr>Conclusies microtrial spreekangst</vt:lpstr>
      <vt:lpstr>Microtrial: weerbaarheid en zelfvertrouwen: Cognitieve herstructurering of psychofysieke oefeningen?</vt:lpstr>
      <vt:lpstr>Microtrial zelfvertrouwen en weerbaarheid: Condities en kenmerken </vt:lpstr>
      <vt:lpstr>Conclusies: Microtrial zelfvertrouwen en weerbaarheid</vt:lpstr>
      <vt:lpstr>Microtrial: Stimuleren van prosocial gedrag Stimuleren van prosociaal gedrag</vt:lpstr>
      <vt:lpstr>Microtrial prosociaal gedrag en autonomie: Condities en kenmerken </vt:lpstr>
      <vt:lpstr>Conclusies: Microtrial prosocial gedrag en autonomie</vt:lpstr>
      <vt:lpstr>Conclusies werkzame elementen</vt:lpstr>
      <vt:lpstr>Conclusies werkzame elementen in interventies</vt:lpstr>
      <vt:lpstr>Programma’s met veel werkzame elementen</vt:lpstr>
      <vt:lpstr>Verwerking resultaten</vt:lpstr>
      <vt:lpstr>Thank you to the team!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the Black Box of Childhood Social-Emotional Skills Interventions</dc:title>
  <dc:creator>Mooij, Brechtje de</dc:creator>
  <cp:lastModifiedBy>Fekkes, M. (Minne)</cp:lastModifiedBy>
  <cp:revision>47</cp:revision>
  <dcterms:created xsi:type="dcterms:W3CDTF">2020-09-25T15:25:08Z</dcterms:created>
  <dcterms:modified xsi:type="dcterms:W3CDTF">2021-04-08T09:10:43Z</dcterms:modified>
</cp:coreProperties>
</file>