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handoutMasterIdLst>
    <p:handoutMasterId r:id="rId19"/>
  </p:handoutMasterIdLst>
  <p:sldIdLst>
    <p:sldId id="256" r:id="rId6"/>
    <p:sldId id="340" r:id="rId7"/>
    <p:sldId id="371" r:id="rId8"/>
    <p:sldId id="372" r:id="rId9"/>
    <p:sldId id="382" r:id="rId10"/>
    <p:sldId id="374" r:id="rId11"/>
    <p:sldId id="383" r:id="rId12"/>
    <p:sldId id="376" r:id="rId13"/>
    <p:sldId id="295" r:id="rId14"/>
    <p:sldId id="384" r:id="rId15"/>
    <p:sldId id="380" r:id="rId16"/>
    <p:sldId id="369" r:id="rId17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beron" initials="O" lastIdx="3" clrIdx="0"/>
  <p:cmAuthor id="1" name="Anne Ketelaar" initials="AK" lastIdx="16" clrIdx="1"/>
  <p:cmAuthor id="2" name="Kantoor" initials="K" lastIdx="0" clrIdx="2"/>
  <p:cmAuthor id="3" name="Leonie Middelbeek" initials="LM" lastIdx="4" clrIdx="3">
    <p:extLst>
      <p:ext uri="{19B8F6BF-5375-455C-9EA6-DF929625EA0E}">
        <p15:presenceInfo xmlns:p15="http://schemas.microsoft.com/office/powerpoint/2012/main" userId="S::lmiddelbeek@oberon.eu::a9ac9dc9-f28c-4b81-a2b6-1259fe542b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E6F7E"/>
    <a:srgbClr val="293B43"/>
    <a:srgbClr val="7BA4B7"/>
    <a:srgbClr val="9DB7C3"/>
    <a:srgbClr val="43606D"/>
    <a:srgbClr val="769AAB"/>
    <a:srgbClr val="AFC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A292C-1A16-456A-9345-E2DA29926088}" v="46" dt="2020-05-22T11:39:25.03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2332" autoAdjust="0"/>
  </p:normalViewPr>
  <p:slideViewPr>
    <p:cSldViewPr>
      <p:cViewPr varScale="1">
        <p:scale>
          <a:sx n="60" d="100"/>
          <a:sy n="60" d="100"/>
        </p:scale>
        <p:origin x="1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6" y="-120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C2C5C-8E0C-4112-9198-0BFB4BB401D6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8B49-E97C-4CFF-8C3A-75D91AD60B1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34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A64E7-6156-42DC-B685-B3C3C320892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B49-ACDC-42B7-9DAA-789C3038F7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95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Monitor scholen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42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07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1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31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30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51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83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5B49-ACDC-42B7-9DAA-789C3038F72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50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C1BB-755D-4653-AAE7-5BDB8090A455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28C1-CA55-457E-B216-32D040B6B1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052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72B4-647E-4E07-AA1C-7F1785843130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92EF-59E7-43E5-B0BC-CF7E3F0B47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63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F750-9108-4691-9527-0ACDF1B3C178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A130-DD84-4D03-AF6F-52E19DE8CF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51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53E3-6F99-4A6F-A91E-F01D6087DD12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8B8A-BCE7-4728-96EB-02036A03B6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228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26CA-3F31-4EDB-BACF-5838CC46F801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C27B-7C98-4A2A-A607-2F5284009C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219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C56B-6809-4725-9872-BD3B28CE9A86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DF05-2A0B-4381-AB29-F25BDAED06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63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E9D3-3C09-4D70-AA34-7D411C5C8A7B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3FBC-8B8B-4A49-95B5-50DD0B82AC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28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771D-FFA9-4BAC-AD5A-D4B6010EE96E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1212-2AAD-437D-8348-8AE7A70387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56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BA9D-6EF4-4E7F-BC70-8A88E04F5DAC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B335-2E5F-410E-B2D7-016FD29EDE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164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CEA7-6178-4012-9BC7-CD0891AC1219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38CB-FBA6-46D1-A00B-914F320080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444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BF29-C755-404D-BE8B-B900E88B124D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F12D-72A2-411A-95E4-FD7AA53F91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73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072F-71C6-4F2D-8BFD-96E85DD506CC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BCFF-DFF1-47C4-A7E0-A4B903F184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55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9256A-A98B-4BFF-BE88-74C9E2627B4B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35A5-FD60-4BE8-8E11-9032816DF9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747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84B5-CC14-4F65-B3BA-5929AD0D8870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7E9D-6EAE-48B1-9C75-61DAAA36F2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4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35CB-14E6-4CBA-A762-8E5EF8DED13A}" type="datetimeFigureOut">
              <a:rPr lang="nl-NL" smtClean="0"/>
              <a:pPr/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C50A-FE33-4838-8426-28BFC21C38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527E8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Utrecht, </a:t>
            </a:r>
            <a:fld id="{556B6964-936B-4BFD-B36E-FA9CD3A53D9B}" type="datetimeFigureOut">
              <a:rPr lang="nl-NL"/>
              <a:pPr>
                <a:defRPr/>
              </a:pPr>
              <a:t>8-4-2021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err="1" smtClean="0">
                <a:solidFill>
                  <a:srgbClr val="527E8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www.oberon.eu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27FFF-FB17-464D-814C-B21A477C5A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769AAB"/>
          </a:solidFill>
          <a:ln>
            <a:solidFill>
              <a:srgbClr val="5B8191"/>
            </a:solidFill>
          </a:ln>
        </p:spPr>
        <p:txBody>
          <a:bodyPr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br>
              <a:rPr lang="nl-NL" sz="4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nl-NL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endParaRPr lang="nl-NL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>
            <a:off x="359570" y="513556"/>
            <a:ext cx="576262" cy="358775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solidFill>
              <a:srgbClr val="F2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>
            <a:solidFill>
              <a:srgbClr val="BDCD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8" name="Afbeelding 9" descr="logo Oberon_nieuw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188" y="6118225"/>
            <a:ext cx="1368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971550" y="274638"/>
            <a:ext cx="7715250" cy="8509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nl-NL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jdelijke aanduiding voor tekst 2"/>
          <p:cNvSpPr txBox="1">
            <a:spLocks/>
          </p:cNvSpPr>
          <p:nvPr/>
        </p:nvSpPr>
        <p:spPr bwMode="auto">
          <a:xfrm>
            <a:off x="1187624" y="260648"/>
            <a:ext cx="6643464" cy="8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uatiepassendonderwijs.nl/publicaties/centrale-themas-deel-3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oberon.eu/ons-portfolio/item/uitkomsten-landelijk-onderzoek-aansluiting-onderwijs-jeugdhulp-2018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TT00006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2279"/>
          <a:stretch>
            <a:fillRect/>
          </a:stretch>
        </p:blipFill>
        <p:spPr>
          <a:xfrm>
            <a:off x="0" y="2708920"/>
            <a:ext cx="7740352" cy="26528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68560" y="3212976"/>
            <a:ext cx="7992888" cy="3312368"/>
          </a:xfrm>
        </p:spPr>
        <p:txBody>
          <a:bodyPr>
            <a:normAutofit fontScale="90000"/>
          </a:bodyPr>
          <a:lstStyle/>
          <a:p>
            <a:pPr algn="r"/>
            <a:br>
              <a:rPr lang="nl-NL" dirty="0">
                <a:solidFill>
                  <a:srgbClr val="769AAB"/>
                </a:solidFill>
              </a:rPr>
            </a:br>
            <a:br>
              <a:rPr lang="nl-NL" dirty="0">
                <a:solidFill>
                  <a:srgbClr val="769AAB"/>
                </a:solidFill>
              </a:rPr>
            </a:br>
            <a:br>
              <a:rPr lang="nl-NL" dirty="0">
                <a:solidFill>
                  <a:srgbClr val="769AAB"/>
                </a:solidFill>
              </a:rPr>
            </a:br>
            <a:r>
              <a:rPr lang="nl-NL" dirty="0">
                <a:solidFill>
                  <a:srgbClr val="769AAB"/>
                </a:solidFill>
              </a:rPr>
              <a:t>Oberon</a:t>
            </a:r>
            <a:br>
              <a:rPr lang="nl-NL" dirty="0">
                <a:solidFill>
                  <a:srgbClr val="769AAB"/>
                </a:solidFill>
              </a:rPr>
            </a:br>
            <a:r>
              <a:rPr lang="nl-NL" sz="3100" dirty="0">
                <a:solidFill>
                  <a:srgbClr val="769AAB"/>
                </a:solidFill>
              </a:rPr>
              <a:t>Michiel van der Grinten &amp; Marjolein Bomhof</a:t>
            </a:r>
            <a:br>
              <a:rPr lang="nl-NL" dirty="0">
                <a:solidFill>
                  <a:srgbClr val="769AAB"/>
                </a:solidFill>
              </a:rPr>
            </a:br>
            <a:endParaRPr lang="nl-NL" sz="2800" i="1" dirty="0">
              <a:solidFill>
                <a:srgbClr val="769AAB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524328" y="908720"/>
            <a:ext cx="1619672" cy="5949280"/>
          </a:xfrm>
          <a:prstGeom prst="rect">
            <a:avLst/>
          </a:prstGeom>
          <a:solidFill>
            <a:srgbClr val="769AAB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7524328" y="116632"/>
            <a:ext cx="0" cy="720080"/>
          </a:xfrm>
          <a:prstGeom prst="line">
            <a:avLst/>
          </a:prstGeom>
          <a:ln w="12700">
            <a:solidFill>
              <a:srgbClr val="AFC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elijkbenige driehoek 14"/>
          <p:cNvSpPr>
            <a:spLocks noChangeAspect="1"/>
          </p:cNvSpPr>
          <p:nvPr/>
        </p:nvSpPr>
        <p:spPr>
          <a:xfrm rot="5400000">
            <a:off x="-362543" y="2135358"/>
            <a:ext cx="1450170" cy="725085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logo Oberon_nieu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5016" y="172556"/>
            <a:ext cx="1368152" cy="59526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11560" y="54868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4E6F7E"/>
                </a:solidFill>
              </a:rPr>
              <a:t>Aansluiting onderwijs en jeugdhulp</a:t>
            </a:r>
          </a:p>
          <a:p>
            <a:endParaRPr lang="nl-NL" sz="3200" b="1" dirty="0">
              <a:solidFill>
                <a:srgbClr val="4E6F7E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769AAB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	Kansen voor versterking die door deelnemers 	zijn genoemd in de chat (later toegevoegd)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Oberon_nie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6118558"/>
            <a:ext cx="1368152" cy="595260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5400000">
            <a:off x="395536" y="548680"/>
            <a:ext cx="576064" cy="288032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9EE3BBC1-C685-4294-8295-70ADC05C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81971"/>
            <a:ext cx="8928992" cy="446449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Transparantie van jeugdhulp naar onderwijs, preventief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preventieve jeugdhulp meer in de scholen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jeugdhulp in de school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Jeugdhulpverleners aanwezig op school; laagdrempelig, vast gezicht, makkelijker samenwerken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beetje flauw, maar: meer geld voor gemeente. Vaak worden projecten nu noodgedwongen stopgezet door financiële redenen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Aansluiten toegang jeugdhulp bij TLV proces en jeugdhulp op school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 bij het begin: wetgeving rondom jeugd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overlegtafels tussen alle spelers in het veld: schoolbesturen, </a:t>
            </a:r>
            <a:r>
              <a:rPr lang="nl-N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swv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cjg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beleidsmakers, jeugdhulpverleners om tot gezamenlijkheid te komen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preventieve JGZ weer meer op school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Jeugdhulp aanwezig op school, zodat er korte lijnen zijn en je preventief kunt inzetten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jeugdhulp aanwezig op school met ook voldoende tijd voor kennisoverdracht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Breng hulp daar waar het nodig is, school is de plek waar duidelijkheid het is m.b.t. hulpvraag van ouders en leerlingen.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accepteer de kennis uit de </a:t>
            </a:r>
            <a:r>
              <a:rPr lang="nl-N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MDO's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bij verstrekking van beschikkingen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Jeugdhulp laten aansluiten bij monitoring in het onderwijs, zodat direct meegedacht kan worden over te geven zorg.</a:t>
            </a:r>
          </a:p>
        </p:txBody>
      </p:sp>
    </p:spTree>
    <p:extLst>
      <p:ext uri="{BB962C8B-B14F-4D97-AF65-F5344CB8AC3E}">
        <p14:creationId xmlns:p14="http://schemas.microsoft.com/office/powerpoint/2010/main" val="1122841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769AAB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	Vragen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Oberon_nie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6118558"/>
            <a:ext cx="1368152" cy="595260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5400000">
            <a:off x="395536" y="548680"/>
            <a:ext cx="576064" cy="288032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C7FB83EF-9E5D-4F8F-BF3A-06F26DD210CC}"/>
              </a:ext>
            </a:extLst>
          </p:cNvPr>
          <p:cNvSpPr txBox="1"/>
          <p:nvPr/>
        </p:nvSpPr>
        <p:spPr>
          <a:xfrm>
            <a:off x="971600" y="184482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Zijn er vragen? </a:t>
            </a:r>
            <a:r>
              <a:rPr lang="nl-NL" sz="2800" dirty="0"/>
              <a:t>Zet ze in de chat</a:t>
            </a:r>
          </a:p>
        </p:txBody>
      </p:sp>
    </p:spTree>
    <p:extLst>
      <p:ext uri="{BB962C8B-B14F-4D97-AF65-F5344CB8AC3E}">
        <p14:creationId xmlns:p14="http://schemas.microsoft.com/office/powerpoint/2010/main" val="39476493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769AAB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	Meer vragen?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74970"/>
            <a:ext cx="8229600" cy="5040560"/>
          </a:xfrm>
        </p:spPr>
        <p:txBody>
          <a:bodyPr>
            <a:normAutofit fontScale="25000" lnSpcReduction="20000"/>
          </a:bodyPr>
          <a:lstStyle/>
          <a:p>
            <a:r>
              <a:rPr lang="nl-NL" sz="8000" dirty="0"/>
              <a:t>Thema-artikel onderwijs-jeugdhulp als onderdeel van de evaluatie passend onderwijs: </a:t>
            </a:r>
            <a:r>
              <a:rPr lang="nl-NL" sz="8000" dirty="0">
                <a:hlinkClick r:id="rId3"/>
              </a:rPr>
              <a:t>https://evaluatiepassendonderwijs.nl/publicaties/centrale-themas-deel-3/</a:t>
            </a:r>
            <a:r>
              <a:rPr lang="nl-NL" sz="8000" dirty="0"/>
              <a:t> </a:t>
            </a:r>
          </a:p>
          <a:p>
            <a:pPr>
              <a:buNone/>
            </a:pPr>
            <a:endParaRPr lang="nl-NL" sz="8000" dirty="0"/>
          </a:p>
          <a:p>
            <a:r>
              <a:rPr lang="nl-NL" sz="8000" dirty="0"/>
              <a:t>De landelijke inventarisatie aansluiting onderwijs en jeugdhulp: </a:t>
            </a:r>
            <a:r>
              <a:rPr lang="nl-NL" sz="8000" dirty="0">
                <a:hlinkClick r:id="rId4"/>
              </a:rPr>
              <a:t>https://www.oberon.eu/ons-portfolio/item/uitkomsten-landelijk-onderzoek-aansluiting-onderwijs-jeugdhulp-2018.html</a:t>
            </a:r>
            <a:r>
              <a:rPr lang="nl-NL" sz="8000" dirty="0"/>
              <a:t> </a:t>
            </a:r>
          </a:p>
          <a:p>
            <a:pPr>
              <a:buNone/>
            </a:pPr>
            <a:endParaRPr lang="nl-NL" sz="11200" dirty="0"/>
          </a:p>
          <a:p>
            <a:pPr>
              <a:buNone/>
            </a:pPr>
            <a:endParaRPr lang="nl-NL" sz="11200" dirty="0"/>
          </a:p>
          <a:p>
            <a:pPr>
              <a:buNone/>
            </a:pPr>
            <a:r>
              <a:rPr lang="nl-NL" sz="11200" dirty="0"/>
              <a:t>Michiel van der Grinten, mvdgrinten@oberon.eu</a:t>
            </a:r>
          </a:p>
          <a:p>
            <a:pPr>
              <a:buNone/>
            </a:pPr>
            <a:endParaRPr lang="nl-NL" sz="11200" b="1" dirty="0"/>
          </a:p>
          <a:p>
            <a:pPr>
              <a:buNone/>
            </a:pPr>
            <a:r>
              <a:rPr lang="nl-NL" sz="11200" dirty="0"/>
              <a:t>Marjolein Bomhof, mbomhof@oberon.eu</a:t>
            </a:r>
            <a:endParaRPr lang="nl-NL" sz="12800" b="1" dirty="0"/>
          </a:p>
          <a:p>
            <a:pPr>
              <a:buNone/>
            </a:pPr>
            <a:endParaRPr lang="nl-NL" sz="11200" b="1" dirty="0"/>
          </a:p>
          <a:p>
            <a:pPr>
              <a:buNone/>
            </a:pPr>
            <a:endParaRPr lang="nl-NL" sz="11200" dirty="0"/>
          </a:p>
          <a:p>
            <a:endParaRPr lang="nl-NL" sz="9800" dirty="0"/>
          </a:p>
          <a:p>
            <a:pPr>
              <a:buNone/>
            </a:pPr>
            <a:endParaRPr lang="nl-NL" sz="9600" dirty="0"/>
          </a:p>
          <a:p>
            <a:endParaRPr lang="nl-NL" sz="4500" dirty="0"/>
          </a:p>
          <a:p>
            <a:pPr>
              <a:buNone/>
            </a:pPr>
            <a:r>
              <a:rPr lang="nl-NL" sz="5100" dirty="0"/>
              <a:t> </a:t>
            </a:r>
          </a:p>
          <a:p>
            <a:pPr>
              <a:buNone/>
            </a:pPr>
            <a:endParaRPr lang="nl-NL" sz="5100" dirty="0"/>
          </a:p>
          <a:p>
            <a:pPr lvl="1"/>
            <a:endParaRPr lang="nl-NL" sz="5100" dirty="0"/>
          </a:p>
          <a:p>
            <a:pPr lvl="0">
              <a:buNone/>
            </a:pPr>
            <a:endParaRPr lang="nl-NL" sz="1800" dirty="0">
              <a:solidFill>
                <a:srgbClr val="293B43"/>
              </a:solidFill>
            </a:endParaRPr>
          </a:p>
          <a:p>
            <a:pPr lvl="0">
              <a:buNone/>
            </a:pPr>
            <a:r>
              <a:rPr lang="nl-NL" sz="1800" dirty="0">
                <a:solidFill>
                  <a:srgbClr val="293B43"/>
                </a:solidFill>
              </a:rPr>
              <a:t> </a:t>
            </a:r>
          </a:p>
        </p:txBody>
      </p:sp>
      <p:pic>
        <p:nvPicPr>
          <p:cNvPr id="4" name="Afbeelding 3" descr="logo Oberon_nieu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3780" y="6165305"/>
            <a:ext cx="1260708" cy="548513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5400000">
            <a:off x="395536" y="548680"/>
            <a:ext cx="576064" cy="288032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769AAB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	Inhoud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600" dirty="0"/>
          </a:p>
          <a:p>
            <a:pPr lvl="0">
              <a:buAutoNum type="arabicPeriod"/>
            </a:pPr>
            <a:endParaRPr lang="nl-NL" sz="1800" dirty="0">
              <a:solidFill>
                <a:srgbClr val="293B43"/>
              </a:solidFill>
            </a:endParaRPr>
          </a:p>
        </p:txBody>
      </p:sp>
      <p:pic>
        <p:nvPicPr>
          <p:cNvPr id="4" name="Afbeelding 3" descr="logo Oberon_nie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6118558"/>
            <a:ext cx="1368152" cy="595260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5400000">
            <a:off x="395536" y="548680"/>
            <a:ext cx="576064" cy="288032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944F4458-71EB-4AD2-8433-E456CEFF2274}"/>
              </a:ext>
            </a:extLst>
          </p:cNvPr>
          <p:cNvSpPr txBox="1"/>
          <p:nvPr/>
        </p:nvSpPr>
        <p:spPr>
          <a:xfrm>
            <a:off x="457200" y="1916832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Na deze presentatie weet je meer over…</a:t>
            </a:r>
          </a:p>
          <a:p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Een landelijk beeld van de aansluiting onderwijs-jeugdhulp</a:t>
            </a:r>
          </a:p>
          <a:p>
            <a:pPr marL="342900" indent="-342900">
              <a:buAutoNum type="arabicPeriod"/>
            </a:pPr>
            <a:r>
              <a:rPr lang="nl-NL" sz="2400" dirty="0"/>
              <a:t>Werkzame factoren </a:t>
            </a:r>
          </a:p>
          <a:p>
            <a:pPr marL="342900" indent="-342900">
              <a:buAutoNum type="arabicPeriod"/>
            </a:pPr>
            <a:r>
              <a:rPr lang="nl-NL" sz="2400" dirty="0"/>
              <a:t>Kansen voor versterking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769AAB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	Een landelijk beeld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Oberon_nie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6118558"/>
            <a:ext cx="1368152" cy="595260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5400000">
            <a:off x="395536" y="548680"/>
            <a:ext cx="576064" cy="288032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E7B6FF-7EFD-4ACB-8C7A-943AF3EA600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5" y="1484949"/>
            <a:ext cx="6912767" cy="43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290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769AAB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	Een landelijk beeld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Oberon_nie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6118558"/>
            <a:ext cx="1368152" cy="595260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5400000">
            <a:off x="395536" y="548680"/>
            <a:ext cx="576064" cy="288032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0B011FA6-F391-4918-9FE4-0A01B42FC138}"/>
              </a:ext>
            </a:extLst>
          </p:cNvPr>
          <p:cNvSpPr txBox="1">
            <a:spLocks/>
          </p:cNvSpPr>
          <p:nvPr/>
        </p:nvSpPr>
        <p:spPr bwMode="auto">
          <a:xfrm>
            <a:off x="539552" y="1772815"/>
            <a:ext cx="8064896" cy="410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nl-NL" sz="2800" b="1" dirty="0">
                <a:latin typeface="+mj-lt"/>
                <a:ea typeface="Tahoma" pitchFamily="34" charset="0"/>
                <a:cs typeface="Tahoma" pitchFamily="34" charset="0"/>
              </a:rPr>
              <a:t>Modellen van samenwerking onderwijs-jeugdhulp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800" dirty="0">
                <a:latin typeface="+mj-lt"/>
                <a:ea typeface="Tahoma" pitchFamily="34" charset="0"/>
                <a:cs typeface="Tahoma" pitchFamily="34" charset="0"/>
              </a:rPr>
              <a:t>Schotten 			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800" dirty="0">
                <a:latin typeface="+mj-lt"/>
                <a:ea typeface="Tahoma" pitchFamily="34" charset="0"/>
                <a:cs typeface="Tahoma" pitchFamily="34" charset="0"/>
              </a:rPr>
              <a:t>Ketens 			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800" dirty="0">
                <a:latin typeface="+mj-lt"/>
                <a:ea typeface="Tahoma" pitchFamily="34" charset="0"/>
                <a:cs typeface="Tahoma" pitchFamily="34" charset="0"/>
              </a:rPr>
              <a:t>Netwerk 			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800" dirty="0">
                <a:latin typeface="+mj-lt"/>
                <a:ea typeface="Tahoma" pitchFamily="34" charset="0"/>
                <a:cs typeface="Tahoma" pitchFamily="34" charset="0"/>
              </a:rPr>
              <a:t>Integraal			</a:t>
            </a:r>
          </a:p>
          <a:p>
            <a:pPr eaLnBrk="0" hangingPunct="0">
              <a:spcBef>
                <a:spcPct val="20000"/>
              </a:spcBef>
              <a:defRPr/>
            </a:pPr>
            <a:endParaRPr lang="nl-N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nl-NL" sz="2800" b="1" dirty="0">
                <a:latin typeface="+mj-lt"/>
                <a:ea typeface="Tahoma" pitchFamily="34" charset="0"/>
                <a:cs typeface="Tahoma" pitchFamily="34" charset="0"/>
              </a:rPr>
              <a:t>Poll: </a:t>
            </a:r>
            <a:r>
              <a:rPr lang="nl-NL" sz="2800" dirty="0">
                <a:latin typeface="+mj-lt"/>
                <a:ea typeface="Tahoma" pitchFamily="34" charset="0"/>
                <a:cs typeface="Tahoma" pitchFamily="34" charset="0"/>
              </a:rPr>
              <a:t>welk model komt het meest voor volgens jou?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5093893-9B77-4006-BCB9-999C0E83DA5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76872"/>
            <a:ext cx="720080" cy="5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156789-24F0-4521-8CBF-BB05184303D4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781277"/>
            <a:ext cx="720080" cy="5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5804F4-B21B-4699-A135-643F5A402FF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299740"/>
            <a:ext cx="720080" cy="4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4CD8986-D6FA-4A41-BCD7-31BEDA3F187D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780574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182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769AAB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	Een landelijk beeld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Oberon_nie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6118558"/>
            <a:ext cx="1368152" cy="595260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5400000">
            <a:off x="395536" y="548680"/>
            <a:ext cx="576064" cy="288032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0B011FA6-F391-4918-9FE4-0A01B42FC138}"/>
              </a:ext>
            </a:extLst>
          </p:cNvPr>
          <p:cNvSpPr txBox="1">
            <a:spLocks/>
          </p:cNvSpPr>
          <p:nvPr/>
        </p:nvSpPr>
        <p:spPr bwMode="auto">
          <a:xfrm>
            <a:off x="524796" y="1844047"/>
            <a:ext cx="80076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nl-NL" sz="2800" b="1" dirty="0">
                <a:latin typeface="+mj-lt"/>
                <a:ea typeface="Tahoma" pitchFamily="34" charset="0"/>
                <a:cs typeface="Tahoma" pitchFamily="34" charset="0"/>
              </a:rPr>
              <a:t>Modellen van samenwerking onderwijs-jeugdhulp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800" dirty="0">
                <a:latin typeface="+mj-lt"/>
                <a:ea typeface="Tahoma" pitchFamily="34" charset="0"/>
                <a:cs typeface="Tahoma" pitchFamily="34" charset="0"/>
              </a:rPr>
              <a:t>Schotten 			15%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800" dirty="0">
                <a:latin typeface="+mj-lt"/>
                <a:ea typeface="Tahoma" pitchFamily="34" charset="0"/>
                <a:cs typeface="Tahoma" pitchFamily="34" charset="0"/>
              </a:rPr>
              <a:t>Ketens 			40%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800" dirty="0">
                <a:latin typeface="+mj-lt"/>
                <a:ea typeface="Tahoma" pitchFamily="34" charset="0"/>
                <a:cs typeface="Tahoma" pitchFamily="34" charset="0"/>
              </a:rPr>
              <a:t>Netwerk 			40%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800" dirty="0">
                <a:latin typeface="+mj-lt"/>
                <a:ea typeface="Tahoma" pitchFamily="34" charset="0"/>
                <a:cs typeface="Tahoma" pitchFamily="34" charset="0"/>
              </a:rPr>
              <a:t>Integraal			5%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nl-N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5093893-9B77-4006-BCB9-999C0E83DA5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334124"/>
            <a:ext cx="720080" cy="5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156789-24F0-4521-8CBF-BB05184303D4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838529"/>
            <a:ext cx="720080" cy="5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5804F4-B21B-4699-A135-643F5A402FF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356992"/>
            <a:ext cx="720080" cy="4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4CD8986-D6FA-4A41-BCD7-31BEDA3F187D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837826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2069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769AAB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	Een landelijk beeld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Oberon_nie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6118558"/>
            <a:ext cx="1368152" cy="595260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5400000">
            <a:off x="395536" y="548680"/>
            <a:ext cx="576064" cy="288032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Afbeelding 13" descr="if_traffic-light_416401.png">
            <a:extLst>
              <a:ext uri="{FF2B5EF4-FFF2-40B4-BE49-F238E27FC236}">
                <a16:creationId xmlns:a16="http://schemas.microsoft.com/office/drawing/2014/main" id="{6DD8E568-B5BB-435F-AA9D-645F86CB0A86}"/>
              </a:ext>
            </a:extLst>
          </p:cNvPr>
          <p:cNvPicPr/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2349664"/>
            <a:ext cx="2448272" cy="3456384"/>
          </a:xfrm>
          <a:prstGeom prst="rect">
            <a:avLst/>
          </a:prstGeom>
        </p:spPr>
      </p:pic>
      <p:pic>
        <p:nvPicPr>
          <p:cNvPr id="15" name="Afbeelding 14" descr="if_traffic-light_416401.png">
            <a:extLst>
              <a:ext uri="{FF2B5EF4-FFF2-40B4-BE49-F238E27FC236}">
                <a16:creationId xmlns:a16="http://schemas.microsoft.com/office/drawing/2014/main" id="{B5A8FBC1-DAB5-4BF7-A9B1-F16B52FF69DC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001" y="2400441"/>
            <a:ext cx="2520280" cy="3456384"/>
          </a:xfrm>
          <a:prstGeom prst="rect">
            <a:avLst/>
          </a:prstGeom>
        </p:spPr>
      </p:pic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67697F9F-4F62-4614-999E-C2541F506801}"/>
              </a:ext>
            </a:extLst>
          </p:cNvPr>
          <p:cNvSpPr txBox="1">
            <a:spLocks/>
          </p:cNvSpPr>
          <p:nvPr/>
        </p:nvSpPr>
        <p:spPr bwMode="auto">
          <a:xfrm>
            <a:off x="1512950" y="2790693"/>
            <a:ext cx="1249423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nl-NL" sz="2800" b="1" dirty="0"/>
              <a:t>33 %</a:t>
            </a:r>
          </a:p>
          <a:p>
            <a:pPr algn="ctr">
              <a:buFont typeface="Arial" charset="0"/>
              <a:buNone/>
            </a:pPr>
            <a:endParaRPr lang="nl-NL" sz="2800" b="1" dirty="0"/>
          </a:p>
          <a:p>
            <a:pPr>
              <a:buFont typeface="Arial" charset="0"/>
              <a:buNone/>
            </a:pPr>
            <a:r>
              <a:rPr lang="nl-NL" sz="2800" b="1" dirty="0"/>
              <a:t>40 %</a:t>
            </a:r>
          </a:p>
          <a:p>
            <a:pPr algn="ctr">
              <a:buFont typeface="Arial" charset="0"/>
              <a:buNone/>
            </a:pPr>
            <a:endParaRPr lang="nl-NL" sz="2800" b="1" dirty="0"/>
          </a:p>
          <a:p>
            <a:pPr>
              <a:buFont typeface="Arial" charset="0"/>
              <a:buNone/>
            </a:pPr>
            <a:r>
              <a:rPr lang="nl-NL" sz="2800" b="1" dirty="0"/>
              <a:t>27 %</a:t>
            </a:r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9DA9297C-D1D3-4AEE-AF12-24DA9581E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73" y="2836570"/>
            <a:ext cx="7974176" cy="28083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(zeer) ontevreden</a:t>
            </a:r>
          </a:p>
          <a:p>
            <a:pPr algn="ctr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buNone/>
            </a:pPr>
            <a:r>
              <a:rPr lang="nl-NL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mmm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….</a:t>
            </a:r>
          </a:p>
          <a:p>
            <a:pPr algn="ctr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buNone/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(zeer) tevreden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AC59A893-D7A9-4E08-9DAF-197DC0752CD6}"/>
              </a:ext>
            </a:extLst>
          </p:cNvPr>
          <p:cNvSpPr/>
          <p:nvPr/>
        </p:nvSpPr>
        <p:spPr>
          <a:xfrm>
            <a:off x="413922" y="1560473"/>
            <a:ext cx="2843548" cy="585936"/>
          </a:xfrm>
          <a:prstGeom prst="roundRect">
            <a:avLst/>
          </a:prstGeom>
          <a:noFill/>
          <a:ln>
            <a:solidFill>
              <a:srgbClr val="24A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DC61DBA2-F963-46D0-BD0E-E592E0634917}"/>
              </a:ext>
            </a:extLst>
          </p:cNvPr>
          <p:cNvSpPr/>
          <p:nvPr/>
        </p:nvSpPr>
        <p:spPr>
          <a:xfrm>
            <a:off x="5688893" y="1573742"/>
            <a:ext cx="2278980" cy="585936"/>
          </a:xfrm>
          <a:prstGeom prst="roundRect">
            <a:avLst/>
          </a:prstGeom>
          <a:noFill/>
          <a:ln>
            <a:solidFill>
              <a:srgbClr val="24A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inhoud 3">
            <a:extLst>
              <a:ext uri="{FF2B5EF4-FFF2-40B4-BE49-F238E27FC236}">
                <a16:creationId xmlns:a16="http://schemas.microsoft.com/office/drawing/2014/main" id="{B2792313-A50A-4DAC-AAA9-E32EDDC0B32F}"/>
              </a:ext>
            </a:extLst>
          </p:cNvPr>
          <p:cNvSpPr txBox="1">
            <a:spLocks/>
          </p:cNvSpPr>
          <p:nvPr/>
        </p:nvSpPr>
        <p:spPr bwMode="auto">
          <a:xfrm>
            <a:off x="6504531" y="2355944"/>
            <a:ext cx="1203691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nl-NL" sz="2800" b="1" dirty="0"/>
              <a:t>		   </a:t>
            </a:r>
          </a:p>
          <a:p>
            <a:pPr>
              <a:buFont typeface="Arial" charset="0"/>
              <a:buNone/>
            </a:pPr>
            <a:r>
              <a:rPr lang="nl-NL" sz="2800" b="1" dirty="0"/>
              <a:t>23 %</a:t>
            </a:r>
          </a:p>
          <a:p>
            <a:pPr>
              <a:buFont typeface="Arial" charset="0"/>
              <a:buNone/>
            </a:pPr>
            <a:r>
              <a:rPr lang="nl-NL" sz="2800" b="1" dirty="0"/>
              <a:t>		</a:t>
            </a:r>
          </a:p>
          <a:p>
            <a:pPr>
              <a:buFont typeface="Arial" charset="0"/>
              <a:buNone/>
            </a:pPr>
            <a:r>
              <a:rPr lang="nl-NL" sz="2800" b="1" dirty="0"/>
              <a:t>38 %</a:t>
            </a:r>
          </a:p>
          <a:p>
            <a:pPr>
              <a:buFont typeface="Arial" charset="0"/>
              <a:buNone/>
            </a:pPr>
            <a:endParaRPr lang="nl-NL" sz="2800" b="1" dirty="0"/>
          </a:p>
          <a:p>
            <a:pPr>
              <a:buFont typeface="Arial" charset="0"/>
              <a:buNone/>
            </a:pPr>
            <a:r>
              <a:rPr lang="nl-NL" sz="2800" b="1" dirty="0"/>
              <a:t>39 %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45D7B89-82FC-4680-A1F8-E8D7D7790905}"/>
              </a:ext>
            </a:extLst>
          </p:cNvPr>
          <p:cNvSpPr txBox="1"/>
          <p:nvPr/>
        </p:nvSpPr>
        <p:spPr>
          <a:xfrm>
            <a:off x="459705" y="1678231"/>
            <a:ext cx="460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itchFamily="34" charset="0"/>
              </a:rPr>
              <a:t>Samenwerkingsverbanden</a:t>
            </a:r>
            <a:endParaRPr lang="nl-NL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3E6F3D8-DA5D-47E3-813C-27B5BE147DDC}"/>
              </a:ext>
            </a:extLst>
          </p:cNvPr>
          <p:cNvSpPr txBox="1"/>
          <p:nvPr/>
        </p:nvSpPr>
        <p:spPr>
          <a:xfrm>
            <a:off x="6156176" y="1703813"/>
            <a:ext cx="460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itchFamily="34" charset="0"/>
              </a:rPr>
              <a:t>Gemeenten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813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769AAB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	Werkzame factoren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Oberon_nie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6118558"/>
            <a:ext cx="1368152" cy="595260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5400000">
            <a:off x="395536" y="548680"/>
            <a:ext cx="576064" cy="288032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9EE3BBC1-C685-4294-8295-70ADC05C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05" y="1581971"/>
            <a:ext cx="8229600" cy="4464496"/>
          </a:xfrm>
        </p:spPr>
        <p:txBody>
          <a:bodyPr>
            <a:normAutofit/>
          </a:bodyPr>
          <a:lstStyle/>
          <a:p>
            <a:r>
              <a:rPr lang="nl-NL" dirty="0"/>
              <a:t>Gedeelde visie</a:t>
            </a:r>
          </a:p>
          <a:p>
            <a:pPr>
              <a:buNone/>
            </a:pPr>
            <a:r>
              <a:rPr lang="nl-NL" sz="1600" dirty="0"/>
              <a:t>			Dezelfde doelen voor ogen, besef van urgentie</a:t>
            </a:r>
          </a:p>
          <a:p>
            <a:r>
              <a:rPr lang="nl-NL" dirty="0"/>
              <a:t>Onderling vertrouwen</a:t>
            </a:r>
          </a:p>
          <a:p>
            <a:pPr>
              <a:buNone/>
            </a:pPr>
            <a:r>
              <a:rPr lang="nl-NL" sz="1400" dirty="0"/>
              <a:t>			</a:t>
            </a:r>
            <a:r>
              <a:rPr lang="nl-NL" sz="1600" dirty="0"/>
              <a:t>Persoonlijk contact, inzicht in elkaars werkwijze, doen wat je zegt</a:t>
            </a:r>
          </a:p>
          <a:p>
            <a:r>
              <a:rPr lang="nl-NL" dirty="0"/>
              <a:t>Goede randvoorwaarden</a:t>
            </a:r>
          </a:p>
          <a:p>
            <a:pPr>
              <a:buNone/>
            </a:pPr>
            <a:r>
              <a:rPr lang="nl-NL" sz="1600" dirty="0"/>
              <a:t>			Tijd om samen te werken, korte lijnen, deskundigheid</a:t>
            </a:r>
          </a:p>
          <a:p>
            <a:r>
              <a:rPr lang="nl-NL" dirty="0"/>
              <a:t>Sturing op samenwerking</a:t>
            </a:r>
          </a:p>
          <a:p>
            <a:pPr>
              <a:lnSpc>
                <a:spcPct val="10000"/>
              </a:lnSpc>
              <a:buNone/>
            </a:pPr>
            <a:r>
              <a:rPr lang="nl-NL" sz="3200" dirty="0"/>
              <a:t>			</a:t>
            </a:r>
          </a:p>
          <a:p>
            <a:pPr>
              <a:lnSpc>
                <a:spcPct val="10000"/>
              </a:lnSpc>
              <a:buNone/>
            </a:pPr>
            <a:r>
              <a:rPr lang="nl-NL" dirty="0"/>
              <a:t>			</a:t>
            </a:r>
            <a:r>
              <a:rPr lang="nl-NL" sz="1600" dirty="0"/>
              <a:t>Iemand moet sturen, casusregie goed beleggen</a:t>
            </a:r>
          </a:p>
          <a:p>
            <a:r>
              <a:rPr lang="nl-NL" dirty="0"/>
              <a:t>Borging in beleid en bestuur</a:t>
            </a:r>
          </a:p>
          <a:p>
            <a:pPr>
              <a:buNone/>
            </a:pPr>
            <a:r>
              <a:rPr lang="nl-NL" sz="1600" dirty="0"/>
              <a:t>			Afspraken vastleggen, financiën helder, monitoring &amp; evaluatie</a:t>
            </a:r>
          </a:p>
        </p:txBody>
      </p:sp>
    </p:spTree>
    <p:extLst>
      <p:ext uri="{BB962C8B-B14F-4D97-AF65-F5344CB8AC3E}">
        <p14:creationId xmlns:p14="http://schemas.microsoft.com/office/powerpoint/2010/main" val="33362843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769AAB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	Kansen voor versterking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Oberon_nie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6118558"/>
            <a:ext cx="1368152" cy="595260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5400000">
            <a:off x="395536" y="548680"/>
            <a:ext cx="576064" cy="288032"/>
          </a:xfrm>
          <a:prstGeom prst="triangle">
            <a:avLst>
              <a:gd name="adj" fmla="val 486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1270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9EE3BBC1-C685-4294-8295-70ADC05C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05" y="1581971"/>
            <a:ext cx="8229600" cy="4464496"/>
          </a:xfrm>
        </p:spPr>
        <p:txBody>
          <a:bodyPr/>
          <a:lstStyle/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2800" dirty="0"/>
              <a:t>Wat zijn volgens jou </a:t>
            </a:r>
            <a:r>
              <a:rPr lang="nl-NL" sz="2800" b="1" dirty="0"/>
              <a:t>kansen </a:t>
            </a:r>
            <a:r>
              <a:rPr lang="nl-NL" sz="2800" dirty="0"/>
              <a:t>om de aansluiting onderwijs-jeugdhulp te versterken?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Zet ze in de chat</a:t>
            </a:r>
          </a:p>
        </p:txBody>
      </p:sp>
    </p:spTree>
    <p:extLst>
      <p:ext uri="{BB962C8B-B14F-4D97-AF65-F5344CB8AC3E}">
        <p14:creationId xmlns:p14="http://schemas.microsoft.com/office/powerpoint/2010/main" val="29745818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Kansen voor versterking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36246" y="1628800"/>
            <a:ext cx="8229600" cy="482453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nl-NL" dirty="0"/>
              <a:t>Integraal werken &amp; professionalisering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nl-NL" sz="1600" dirty="0"/>
              <a:t>		Interprofessioneel werken, integrale teams, gezamenlijke uitvoering 			</a:t>
            </a:r>
          </a:p>
          <a:p>
            <a:pPr>
              <a:spcBef>
                <a:spcPts val="200"/>
              </a:spcBef>
            </a:pPr>
            <a:r>
              <a:rPr lang="nl-NL" dirty="0"/>
              <a:t>Inzet in preventie</a:t>
            </a:r>
          </a:p>
          <a:p>
            <a:pPr marL="1828800" lvl="4" indent="0">
              <a:spcBef>
                <a:spcPts val="200"/>
              </a:spcBef>
              <a:buNone/>
            </a:pPr>
            <a:r>
              <a:rPr lang="nl-NL" sz="1600" dirty="0"/>
              <a:t>Zoveel mogelijk in de klas, normaliseren, gerichte preventie</a:t>
            </a:r>
          </a:p>
          <a:p>
            <a:pPr>
              <a:spcBef>
                <a:spcPts val="200"/>
              </a:spcBef>
            </a:pPr>
            <a:endParaRPr lang="nl-NL" sz="1400" dirty="0"/>
          </a:p>
          <a:p>
            <a:pPr>
              <a:spcBef>
                <a:spcPts val="200"/>
              </a:spcBef>
            </a:pPr>
            <a:r>
              <a:rPr lang="nl-NL" dirty="0" err="1"/>
              <a:t>Datagedreven</a:t>
            </a:r>
            <a:r>
              <a:rPr lang="nl-NL" dirty="0"/>
              <a:t> werken &amp; gegevensdeling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nl-NL" sz="1600" dirty="0"/>
              <a:t>		Afspraken over delen gegevens, </a:t>
            </a:r>
            <a:r>
              <a:rPr lang="nl-NL" sz="1600" dirty="0" err="1"/>
              <a:t>datagedreven</a:t>
            </a:r>
            <a:r>
              <a:rPr lang="nl-NL" sz="1600" dirty="0"/>
              <a:t> keuzes maken</a:t>
            </a:r>
          </a:p>
          <a:p>
            <a:pPr>
              <a:spcBef>
                <a:spcPts val="200"/>
              </a:spcBef>
              <a:buNone/>
            </a:pPr>
            <a:r>
              <a:rPr lang="nl-NL" sz="1400" dirty="0"/>
              <a:t>			</a:t>
            </a:r>
            <a:endParaRPr lang="nl-NL" sz="1600" dirty="0"/>
          </a:p>
          <a:p>
            <a:pPr>
              <a:spcBef>
                <a:spcPts val="200"/>
              </a:spcBef>
            </a:pPr>
            <a:r>
              <a:rPr lang="nl-NL" dirty="0"/>
              <a:t>Flexibiliteit in regels en financiering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nl-NL" sz="1600" dirty="0"/>
              <a:t>		Integraal budget, budgetten/verantwoording op groeps- of 			schoolniveau, ruimte voor pilots &amp; maatwerk	</a:t>
            </a:r>
          </a:p>
          <a:p>
            <a:pPr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2959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7A95EC3F19145ABA781033755CCFD" ma:contentTypeVersion="12" ma:contentTypeDescription="Een nieuw document maken." ma:contentTypeScope="" ma:versionID="26fd66b166076e4da67cd70406bbfa74">
  <xsd:schema xmlns:xsd="http://www.w3.org/2001/XMLSchema" xmlns:xs="http://www.w3.org/2001/XMLSchema" xmlns:p="http://schemas.microsoft.com/office/2006/metadata/properties" xmlns:ns2="5bf3fb5f-cbf9-4247-abe1-ed0d7fdbaab1" xmlns:ns3="1467071a-3d3c-42ad-ba58-86b0d831ec9e" targetNamespace="http://schemas.microsoft.com/office/2006/metadata/properties" ma:root="true" ma:fieldsID="a36bad77c51b8d8c06067c219c888b8b" ns2:_="" ns3:_="">
    <xsd:import namespace="5bf3fb5f-cbf9-4247-abe1-ed0d7fdbaab1"/>
    <xsd:import namespace="1467071a-3d3c-42ad-ba58-86b0d831ec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3fb5f-cbf9-4247-abe1-ed0d7fdba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7071a-3d3c-42ad-ba58-86b0d831e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5C97CB-EA1F-498D-A5D5-FE28D1DC39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652C2E-AEE8-4026-9451-F837331DBF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8FD6C4-B758-4F8A-867A-125F629A0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f3fb5f-cbf9-4247-abe1-ed0d7fdbaab1"/>
    <ds:schemaRef ds:uri="1467071a-3d3c-42ad-ba58-86b0d831e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608</Words>
  <Application>Microsoft Office PowerPoint</Application>
  <PresentationFormat>Diavoorstelling (4:3)</PresentationFormat>
  <Paragraphs>119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Source Sans Pro</vt:lpstr>
      <vt:lpstr>Tahoma</vt:lpstr>
      <vt:lpstr>Office-thema</vt:lpstr>
      <vt:lpstr>1_Aangepast ontwerp</vt:lpstr>
      <vt:lpstr>   Oberon Michiel van der Grinten &amp; Marjolein Bomhof </vt:lpstr>
      <vt:lpstr> Inhoud</vt:lpstr>
      <vt:lpstr> Een landelijk beeld</vt:lpstr>
      <vt:lpstr> Een landelijk beeld</vt:lpstr>
      <vt:lpstr> Een landelijk beeld</vt:lpstr>
      <vt:lpstr> Een landelijk beeld</vt:lpstr>
      <vt:lpstr> Werkzame factoren</vt:lpstr>
      <vt:lpstr> Kansen voor versterking</vt:lpstr>
      <vt:lpstr>Kansen voor versterking</vt:lpstr>
      <vt:lpstr> Kansen voor versterking die door deelnemers  zijn genoemd in de chat (later toegevoegd)</vt:lpstr>
      <vt:lpstr> Vragen</vt:lpstr>
      <vt:lpstr> Meer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Evaluatie  Toezichtkader  vo 2013</dc:title>
  <dc:creator>Madeleine</dc:creator>
  <cp:lastModifiedBy>Marjolein Bomhof</cp:lastModifiedBy>
  <cp:revision>517</cp:revision>
  <cp:lastPrinted>2020-02-04T15:26:51Z</cp:lastPrinted>
  <dcterms:created xsi:type="dcterms:W3CDTF">2014-08-20T10:28:11Z</dcterms:created>
  <dcterms:modified xsi:type="dcterms:W3CDTF">2021-04-08T08:00:43Z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0x010100C957A95EC3F19145ABA781033755CCFD</vt:lpwstr>
  </property>
  <property fmtid="{D5CDD505-2E9C-101B-9397-08002B2CF9AE}" pid="3" name="Order">
    <vt:r8>11111200</vt:r8>
  </property>
</Properties>
</file>